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9" r:id="rId5"/>
    <p:sldId id="260" r:id="rId6"/>
    <p:sldId id="263" r:id="rId7"/>
    <p:sldId id="261" r:id="rId8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6DFD49-50C5-4233-838B-600BD4638AF7}" v="185" dt="2024-10-18T08:26:00.3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agan Elvira" userId="396c0eaac47c275a" providerId="LiveId" clId="{B96DFD49-50C5-4233-838B-600BD4638AF7}"/>
    <pc:docChg chg="undo custSel addSld delSld modSld modMainMaster">
      <pc:chgData name="Dragan Elvira" userId="396c0eaac47c275a" providerId="LiveId" clId="{B96DFD49-50C5-4233-838B-600BD4638AF7}" dt="2024-10-18T08:26:17.250" v="2772" actId="14100"/>
      <pc:docMkLst>
        <pc:docMk/>
      </pc:docMkLst>
      <pc:sldChg chg="modSp mod">
        <pc:chgData name="Dragan Elvira" userId="396c0eaac47c275a" providerId="LiveId" clId="{B96DFD49-50C5-4233-838B-600BD4638AF7}" dt="2024-10-18T07:41:57.249" v="616" actId="20577"/>
        <pc:sldMkLst>
          <pc:docMk/>
          <pc:sldMk cId="2795970474" sldId="256"/>
        </pc:sldMkLst>
        <pc:spChg chg="mod">
          <ac:chgData name="Dragan Elvira" userId="396c0eaac47c275a" providerId="LiveId" clId="{B96DFD49-50C5-4233-838B-600BD4638AF7}" dt="2024-10-18T07:41:57.249" v="616" actId="20577"/>
          <ac:spMkLst>
            <pc:docMk/>
            <pc:sldMk cId="2795970474" sldId="256"/>
            <ac:spMk id="5" creationId="{00000000-0000-0000-0000-000000000000}"/>
          </ac:spMkLst>
        </pc:spChg>
        <pc:spChg chg="mod">
          <ac:chgData name="Dragan Elvira" userId="396c0eaac47c275a" providerId="LiveId" clId="{B96DFD49-50C5-4233-838B-600BD4638AF7}" dt="2024-10-18T07:02:43.407" v="413" actId="20577"/>
          <ac:spMkLst>
            <pc:docMk/>
            <pc:sldMk cId="2795970474" sldId="256"/>
            <ac:spMk id="6" creationId="{00000000-0000-0000-0000-000000000000}"/>
          </ac:spMkLst>
        </pc:spChg>
      </pc:sldChg>
      <pc:sldChg chg="addSp delSp modSp mod">
        <pc:chgData name="Dragan Elvira" userId="396c0eaac47c275a" providerId="LiveId" clId="{B96DFD49-50C5-4233-838B-600BD4638AF7}" dt="2024-10-18T07:51:31.343" v="1699" actId="20577"/>
        <pc:sldMkLst>
          <pc:docMk/>
          <pc:sldMk cId="939460899" sldId="258"/>
        </pc:sldMkLst>
        <pc:spChg chg="mod">
          <ac:chgData name="Dragan Elvira" userId="396c0eaac47c275a" providerId="LiveId" clId="{B96DFD49-50C5-4233-838B-600BD4638AF7}" dt="2024-10-18T07:41:50.708" v="613" actId="20577"/>
          <ac:spMkLst>
            <pc:docMk/>
            <pc:sldMk cId="939460899" sldId="258"/>
            <ac:spMk id="2" creationId="{00000000-0000-0000-0000-000000000000}"/>
          </ac:spMkLst>
        </pc:spChg>
        <pc:spChg chg="add del">
          <ac:chgData name="Dragan Elvira" userId="396c0eaac47c275a" providerId="LiveId" clId="{B96DFD49-50C5-4233-838B-600BD4638AF7}" dt="2024-10-18T07:41:26.976" v="598" actId="3680"/>
          <ac:spMkLst>
            <pc:docMk/>
            <pc:sldMk cId="939460899" sldId="258"/>
            <ac:spMk id="3" creationId="{00000000-0000-0000-0000-000000000000}"/>
          </ac:spMkLst>
        </pc:spChg>
        <pc:spChg chg="add mod">
          <ac:chgData name="Dragan Elvira" userId="396c0eaac47c275a" providerId="LiveId" clId="{B96DFD49-50C5-4233-838B-600BD4638AF7}" dt="2024-10-18T07:51:31.343" v="1699" actId="20577"/>
          <ac:spMkLst>
            <pc:docMk/>
            <pc:sldMk cId="939460899" sldId="258"/>
            <ac:spMk id="6" creationId="{5E03D43E-C158-AA46-25E1-516EF2C67017}"/>
          </ac:spMkLst>
        </pc:spChg>
        <pc:graphicFrameChg chg="add del mod ord modGraphic">
          <ac:chgData name="Dragan Elvira" userId="396c0eaac47c275a" providerId="LiveId" clId="{B96DFD49-50C5-4233-838B-600BD4638AF7}" dt="2024-10-18T07:41:15.850" v="597" actId="3680"/>
          <ac:graphicFrameMkLst>
            <pc:docMk/>
            <pc:sldMk cId="939460899" sldId="258"/>
            <ac:graphicFrameMk id="4" creationId="{150338B5-F503-C627-54AC-EDC3C23B2B9B}"/>
          </ac:graphicFrameMkLst>
        </pc:graphicFrameChg>
        <pc:graphicFrameChg chg="add del mod ord modGraphic">
          <ac:chgData name="Dragan Elvira" userId="396c0eaac47c275a" providerId="LiveId" clId="{B96DFD49-50C5-4233-838B-600BD4638AF7}" dt="2024-10-18T07:46:43.593" v="905" actId="21"/>
          <ac:graphicFrameMkLst>
            <pc:docMk/>
            <pc:sldMk cId="939460899" sldId="258"/>
            <ac:graphicFrameMk id="5" creationId="{5ACC6553-E41A-6D33-A645-40C2F0E1AED2}"/>
          </ac:graphicFrameMkLst>
        </pc:graphicFrameChg>
      </pc:sldChg>
      <pc:sldChg chg="addSp modSp mod">
        <pc:chgData name="Dragan Elvira" userId="396c0eaac47c275a" providerId="LiveId" clId="{B96DFD49-50C5-4233-838B-600BD4638AF7}" dt="2024-10-18T08:05:04.609" v="2101" actId="20577"/>
        <pc:sldMkLst>
          <pc:docMk/>
          <pc:sldMk cId="2567057684" sldId="259"/>
        </pc:sldMkLst>
        <pc:spChg chg="add mod">
          <ac:chgData name="Dragan Elvira" userId="396c0eaac47c275a" providerId="LiveId" clId="{B96DFD49-50C5-4233-838B-600BD4638AF7}" dt="2024-10-18T07:53:22.644" v="1764"/>
          <ac:spMkLst>
            <pc:docMk/>
            <pc:sldMk cId="2567057684" sldId="259"/>
            <ac:spMk id="3" creationId="{241D1AA7-DCDA-6E53-FC46-ADE72099920B}"/>
          </ac:spMkLst>
        </pc:spChg>
        <pc:graphicFrameChg chg="add mod modGraphic">
          <ac:chgData name="Dragan Elvira" userId="396c0eaac47c275a" providerId="LiveId" clId="{B96DFD49-50C5-4233-838B-600BD4638AF7}" dt="2024-10-18T08:05:04.609" v="2101" actId="20577"/>
          <ac:graphicFrameMkLst>
            <pc:docMk/>
            <pc:sldMk cId="2567057684" sldId="259"/>
            <ac:graphicFrameMk id="2" creationId="{AEAD8700-0185-DD37-E452-F8A92A2DC04F}"/>
          </ac:graphicFrameMkLst>
        </pc:graphicFrameChg>
      </pc:sldChg>
      <pc:sldChg chg="addSp modSp mod">
        <pc:chgData name="Dragan Elvira" userId="396c0eaac47c275a" providerId="LiveId" clId="{B96DFD49-50C5-4233-838B-600BD4638AF7}" dt="2024-10-18T08:06:32.199" v="2163" actId="20577"/>
        <pc:sldMkLst>
          <pc:docMk/>
          <pc:sldMk cId="2295963676" sldId="260"/>
        </pc:sldMkLst>
        <pc:spChg chg="add mod">
          <ac:chgData name="Dragan Elvira" userId="396c0eaac47c275a" providerId="LiveId" clId="{B96DFD49-50C5-4233-838B-600BD4638AF7}" dt="2024-10-18T08:05:13.683" v="2102"/>
          <ac:spMkLst>
            <pc:docMk/>
            <pc:sldMk cId="2295963676" sldId="260"/>
            <ac:spMk id="2" creationId="{B5C83806-6FCB-6C58-30F2-2CB9F3A7BE75}"/>
          </ac:spMkLst>
        </pc:spChg>
        <pc:graphicFrameChg chg="add mod modGraphic">
          <ac:chgData name="Dragan Elvira" userId="396c0eaac47c275a" providerId="LiveId" clId="{B96DFD49-50C5-4233-838B-600BD4638AF7}" dt="2024-10-18T08:06:32.199" v="2163" actId="20577"/>
          <ac:graphicFrameMkLst>
            <pc:docMk/>
            <pc:sldMk cId="2295963676" sldId="260"/>
            <ac:graphicFrameMk id="3" creationId="{E3AD6B14-E3C0-B6BE-8752-6B594E348A63}"/>
          </ac:graphicFrameMkLst>
        </pc:graphicFrameChg>
      </pc:sldChg>
      <pc:sldChg chg="modSp mod">
        <pc:chgData name="Dragan Elvira" userId="396c0eaac47c275a" providerId="LiveId" clId="{B96DFD49-50C5-4233-838B-600BD4638AF7}" dt="2024-10-18T08:26:17.250" v="2772" actId="14100"/>
        <pc:sldMkLst>
          <pc:docMk/>
          <pc:sldMk cId="2998180097" sldId="261"/>
        </pc:sldMkLst>
        <pc:spChg chg="mod">
          <ac:chgData name="Dragan Elvira" userId="396c0eaac47c275a" providerId="LiveId" clId="{B96DFD49-50C5-4233-838B-600BD4638AF7}" dt="2024-10-18T08:26:17.250" v="2772" actId="14100"/>
          <ac:spMkLst>
            <pc:docMk/>
            <pc:sldMk cId="2998180097" sldId="261"/>
            <ac:spMk id="4" creationId="{00000000-0000-0000-0000-000000000000}"/>
          </ac:spMkLst>
        </pc:spChg>
      </pc:sldChg>
      <pc:sldChg chg="addSp modSp new mod">
        <pc:chgData name="Dragan Elvira" userId="396c0eaac47c275a" providerId="LiveId" clId="{B96DFD49-50C5-4233-838B-600BD4638AF7}" dt="2024-10-18T07:53:02.074" v="1762" actId="20577"/>
        <pc:sldMkLst>
          <pc:docMk/>
          <pc:sldMk cId="2073681435" sldId="262"/>
        </pc:sldMkLst>
        <pc:spChg chg="mod">
          <ac:chgData name="Dragan Elvira" userId="396c0eaac47c275a" providerId="LiveId" clId="{B96DFD49-50C5-4233-838B-600BD4638AF7}" dt="2024-10-18T07:46:59.335" v="907"/>
          <ac:spMkLst>
            <pc:docMk/>
            <pc:sldMk cId="2073681435" sldId="262"/>
            <ac:spMk id="2" creationId="{55257DAC-6C2C-49FC-6C31-1261309236C4}"/>
          </ac:spMkLst>
        </pc:spChg>
        <pc:graphicFrameChg chg="add mod modGraphic">
          <ac:chgData name="Dragan Elvira" userId="396c0eaac47c275a" providerId="LiveId" clId="{B96DFD49-50C5-4233-838B-600BD4638AF7}" dt="2024-10-18T07:53:02.074" v="1762" actId="20577"/>
          <ac:graphicFrameMkLst>
            <pc:docMk/>
            <pc:sldMk cId="2073681435" sldId="262"/>
            <ac:graphicFrameMk id="5" creationId="{5ACC6553-E41A-6D33-A645-40C2F0E1AED2}"/>
          </ac:graphicFrameMkLst>
        </pc:graphicFrameChg>
      </pc:sldChg>
      <pc:sldChg chg="addSp delSp modSp new mod">
        <pc:chgData name="Dragan Elvira" userId="396c0eaac47c275a" providerId="LiveId" clId="{B96DFD49-50C5-4233-838B-600BD4638AF7}" dt="2024-10-18T08:23:40.133" v="2659" actId="122"/>
        <pc:sldMkLst>
          <pc:docMk/>
          <pc:sldMk cId="809918619" sldId="263"/>
        </pc:sldMkLst>
        <pc:spChg chg="add mod">
          <ac:chgData name="Dragan Elvira" userId="396c0eaac47c275a" providerId="LiveId" clId="{B96DFD49-50C5-4233-838B-600BD4638AF7}" dt="2024-10-18T08:06:46.673" v="2165"/>
          <ac:spMkLst>
            <pc:docMk/>
            <pc:sldMk cId="809918619" sldId="263"/>
            <ac:spMk id="2" creationId="{0CFFF677-6EAF-735E-0300-12FA60639D86}"/>
          </ac:spMkLst>
        </pc:spChg>
        <pc:graphicFrameChg chg="add del mod modGraphic">
          <ac:chgData name="Dragan Elvira" userId="396c0eaac47c275a" providerId="LiveId" clId="{B96DFD49-50C5-4233-838B-600BD4638AF7}" dt="2024-10-18T08:23:40.133" v="2659" actId="122"/>
          <ac:graphicFrameMkLst>
            <pc:docMk/>
            <pc:sldMk cId="809918619" sldId="263"/>
            <ac:graphicFrameMk id="3" creationId="{58C86C4E-F587-E056-A184-A3A07CE49219}"/>
          </ac:graphicFrameMkLst>
        </pc:graphicFrameChg>
        <pc:graphicFrameChg chg="add del mod">
          <ac:chgData name="Dragan Elvira" userId="396c0eaac47c275a" providerId="LiveId" clId="{B96DFD49-50C5-4233-838B-600BD4638AF7}" dt="2024-10-18T08:19:44.862" v="2496" actId="3680"/>
          <ac:graphicFrameMkLst>
            <pc:docMk/>
            <pc:sldMk cId="809918619" sldId="263"/>
            <ac:graphicFrameMk id="4" creationId="{A76FEC01-56B8-483F-71CC-28BA1B23B2B2}"/>
          </ac:graphicFrameMkLst>
        </pc:graphicFrameChg>
        <pc:graphicFrameChg chg="add mod modGraphic">
          <ac:chgData name="Dragan Elvira" userId="396c0eaac47c275a" providerId="LiveId" clId="{B96DFD49-50C5-4233-838B-600BD4638AF7}" dt="2024-10-18T08:23:38.070" v="2658" actId="122"/>
          <ac:graphicFrameMkLst>
            <pc:docMk/>
            <pc:sldMk cId="809918619" sldId="263"/>
            <ac:graphicFrameMk id="5" creationId="{329C6287-2555-DA83-1F75-A22C81F232A1}"/>
          </ac:graphicFrameMkLst>
        </pc:graphicFrameChg>
      </pc:sldChg>
      <pc:sldChg chg="add del">
        <pc:chgData name="Dragan Elvira" userId="396c0eaac47c275a" providerId="LiveId" clId="{B96DFD49-50C5-4233-838B-600BD4638AF7}" dt="2024-10-18T08:19:46.364" v="2498" actId="2890"/>
        <pc:sldMkLst>
          <pc:docMk/>
          <pc:sldMk cId="1030884523" sldId="264"/>
        </pc:sldMkLst>
      </pc:sldChg>
      <pc:sldChg chg="new del">
        <pc:chgData name="Dragan Elvira" userId="396c0eaac47c275a" providerId="LiveId" clId="{B96DFD49-50C5-4233-838B-600BD4638AF7}" dt="2024-10-18T08:19:10.986" v="2490" actId="680"/>
        <pc:sldMkLst>
          <pc:docMk/>
          <pc:sldMk cId="1667067691" sldId="264"/>
        </pc:sldMkLst>
      </pc:sldChg>
      <pc:sldMasterChg chg="modSp mod">
        <pc:chgData name="Dragan Elvira" userId="396c0eaac47c275a" providerId="LiveId" clId="{B96DFD49-50C5-4233-838B-600BD4638AF7}" dt="2024-10-18T06:46:14.734" v="170" actId="5793"/>
        <pc:sldMasterMkLst>
          <pc:docMk/>
          <pc:sldMasterMk cId="2884190543" sldId="2147483648"/>
        </pc:sldMasterMkLst>
        <pc:spChg chg="mod">
          <ac:chgData name="Dragan Elvira" userId="396c0eaac47c275a" providerId="LiveId" clId="{B96DFD49-50C5-4233-838B-600BD4638AF7}" dt="2024-10-18T06:46:04.536" v="168" actId="113"/>
          <ac:spMkLst>
            <pc:docMk/>
            <pc:sldMasterMk cId="2884190543" sldId="2147483648"/>
            <ac:spMk id="2" creationId="{00000000-0000-0000-0000-000000000000}"/>
          </ac:spMkLst>
        </pc:spChg>
        <pc:spChg chg="mod">
          <ac:chgData name="Dragan Elvira" userId="396c0eaac47c275a" providerId="LiveId" clId="{B96DFD49-50C5-4233-838B-600BD4638AF7}" dt="2024-10-18T06:46:14.734" v="170" actId="5793"/>
          <ac:spMkLst>
            <pc:docMk/>
            <pc:sldMasterMk cId="2884190543" sldId="2147483648"/>
            <ac:spMk id="3" creationId="{00000000-0000-0000-0000-000000000000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hyperlink" Target="http://www.regiocentru.ro/" TargetMode="External"/><Relationship Id="rId9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centru.ro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://www.regiocentru.ro/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://www.regiocentru.ro/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://www.regiocentru.ro/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://www.regiocentru.ro/" TargetMode="Externa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://www.regiocentru.ro/" TargetMode="Externa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://www.regiocentru.ro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centru.ro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://www.regiocentru.ro/" TargetMode="Externa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://www.regiocentru.ro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u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in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386"/>
          </a:xfrm>
          <a:prstGeom prst="rect">
            <a:avLst/>
          </a:prstGeom>
        </p:spPr>
      </p:pic>
      <p:pic>
        <p:nvPicPr>
          <p:cNvPr id="8" name="Imagin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605"/>
            <a:ext cx="12192000" cy="111529"/>
          </a:xfrm>
          <a:prstGeom prst="rect">
            <a:avLst/>
          </a:prstGeom>
        </p:spPr>
      </p:pic>
      <p:sp>
        <p:nvSpPr>
          <p:cNvPr id="9" name="CasetăText 8"/>
          <p:cNvSpPr txBox="1"/>
          <p:nvPr userDrawn="1"/>
        </p:nvSpPr>
        <p:spPr>
          <a:xfrm>
            <a:off x="203200" y="6493425"/>
            <a:ext cx="2540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050" dirty="0">
                <a:hlinkClick r:id="rId4"/>
              </a:rPr>
              <a:t>www.regiocentru.ro</a:t>
            </a:r>
            <a:r>
              <a:rPr lang="ro-RO" sz="1050" dirty="0"/>
              <a:t> I office@adrcentru.ro</a:t>
            </a:r>
            <a:endParaRPr lang="en-US" sz="1050" dirty="0"/>
          </a:p>
        </p:txBody>
      </p:sp>
      <p:sp>
        <p:nvSpPr>
          <p:cNvPr id="16" name="Substituent conținut 2"/>
          <p:cNvSpPr>
            <a:spLocks noGrp="1"/>
          </p:cNvSpPr>
          <p:nvPr>
            <p:ph idx="1"/>
          </p:nvPr>
        </p:nvSpPr>
        <p:spPr>
          <a:xfrm>
            <a:off x="5767615" y="8381145"/>
            <a:ext cx="10515600" cy="4351338"/>
          </a:xfrm>
        </p:spPr>
        <p:txBody>
          <a:bodyPr/>
          <a:lstStyle/>
          <a:p>
            <a:pPr lvl="0"/>
            <a:r>
              <a:rPr lang="ro-RO" dirty="0"/>
              <a:t>Clic pentru editare stiluri text Coordonator</a:t>
            </a:r>
          </a:p>
          <a:p>
            <a:pPr lvl="1"/>
            <a:r>
              <a:rPr lang="ro-RO" dirty="0"/>
              <a:t>Al doilea nivel</a:t>
            </a:r>
          </a:p>
          <a:p>
            <a:pPr lvl="2"/>
            <a:r>
              <a:rPr lang="ro-RO" dirty="0"/>
              <a:t>Al treilea nivel</a:t>
            </a:r>
          </a:p>
          <a:p>
            <a:pPr lvl="3"/>
            <a:r>
              <a:rPr lang="ro-RO" dirty="0"/>
              <a:t>Al patrulea nivel</a:t>
            </a:r>
          </a:p>
          <a:p>
            <a:pPr lvl="4"/>
            <a:r>
              <a:rPr lang="ro-RO" dirty="0"/>
              <a:t>Al cincilea nivel</a:t>
            </a:r>
          </a:p>
        </p:txBody>
      </p:sp>
      <p:pic>
        <p:nvPicPr>
          <p:cNvPr id="17" name="Picture 2" descr="Untitled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7" r="-500" b="17809"/>
          <a:stretch>
            <a:fillRect/>
          </a:stretch>
        </p:blipFill>
        <p:spPr bwMode="auto">
          <a:xfrm>
            <a:off x="5041531" y="6590179"/>
            <a:ext cx="1952625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regiok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85"/>
          <a:stretch>
            <a:fillRect/>
          </a:stretch>
        </p:blipFill>
        <p:spPr bwMode="auto">
          <a:xfrm>
            <a:off x="8959021" y="363556"/>
            <a:ext cx="3049677" cy="100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RO V Cofinanțat de Uniunea Europeană_POS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522" y="72570"/>
            <a:ext cx="1623016" cy="164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IS color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7" t="12080" r="14587" b="9721"/>
          <a:stretch>
            <a:fillRect/>
          </a:stretch>
        </p:blipFill>
        <p:spPr bwMode="auto">
          <a:xfrm>
            <a:off x="5248895" y="156248"/>
            <a:ext cx="1365698" cy="130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logo UE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72570"/>
            <a:ext cx="1465943" cy="152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logo Regi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63" y="298368"/>
            <a:ext cx="2306985" cy="1070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guv color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4" t="13562" r="18146" b="13081"/>
          <a:stretch>
            <a:fillRect/>
          </a:stretch>
        </p:blipFill>
        <p:spPr bwMode="auto">
          <a:xfrm>
            <a:off x="3718463" y="125713"/>
            <a:ext cx="1381110" cy="1349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656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in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605"/>
            <a:ext cx="12192000" cy="111529"/>
          </a:xfrm>
          <a:prstGeom prst="rect">
            <a:avLst/>
          </a:prstGeom>
        </p:spPr>
      </p:pic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59BA-2138-4C98-B2D5-794E5F6A9342}" type="slidenum">
              <a:rPr lang="ro-RO" smtClean="0"/>
              <a:t>‹#›</a:t>
            </a:fld>
            <a:endParaRPr lang="ro-RO"/>
          </a:p>
        </p:txBody>
      </p:sp>
      <p:sp>
        <p:nvSpPr>
          <p:cNvPr id="10" name="CasetăText 9"/>
          <p:cNvSpPr txBox="1"/>
          <p:nvPr userDrawn="1"/>
        </p:nvSpPr>
        <p:spPr>
          <a:xfrm>
            <a:off x="203200" y="6493425"/>
            <a:ext cx="2540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050" dirty="0">
                <a:hlinkClick r:id="rId3"/>
              </a:rPr>
              <a:t>www.regiocentru.ro</a:t>
            </a:r>
            <a:r>
              <a:rPr lang="ro-RO" sz="1050" dirty="0"/>
              <a:t> I office@adrcentru.ro</a:t>
            </a:r>
            <a:endParaRPr lang="en-US" sz="1050" dirty="0"/>
          </a:p>
        </p:txBody>
      </p:sp>
      <p:pic>
        <p:nvPicPr>
          <p:cNvPr id="11" name="Picture 2" descr="Untitled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7" r="-500" b="17809"/>
          <a:stretch>
            <a:fillRect/>
          </a:stretch>
        </p:blipFill>
        <p:spPr bwMode="auto">
          <a:xfrm>
            <a:off x="5041531" y="6590179"/>
            <a:ext cx="1952625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964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in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386"/>
          </a:xfrm>
          <a:prstGeom prst="rect">
            <a:avLst/>
          </a:prstGeom>
        </p:spPr>
      </p:pic>
      <p:pic>
        <p:nvPicPr>
          <p:cNvPr id="8" name="Imagin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605"/>
            <a:ext cx="12192000" cy="111529"/>
          </a:xfrm>
          <a:prstGeom prst="rect">
            <a:avLst/>
          </a:prstGeom>
        </p:spPr>
      </p:pic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59BA-2138-4C98-B2D5-794E5F6A9342}" type="slidenum">
              <a:rPr lang="ro-RO" smtClean="0"/>
              <a:t>‹#›</a:t>
            </a:fld>
            <a:endParaRPr lang="ro-RO"/>
          </a:p>
        </p:txBody>
      </p:sp>
      <p:sp>
        <p:nvSpPr>
          <p:cNvPr id="10" name="CasetăText 9"/>
          <p:cNvSpPr txBox="1"/>
          <p:nvPr userDrawn="1"/>
        </p:nvSpPr>
        <p:spPr>
          <a:xfrm>
            <a:off x="203200" y="6493425"/>
            <a:ext cx="2540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050" dirty="0">
                <a:hlinkClick r:id="rId4"/>
              </a:rPr>
              <a:t>www.regiocentru.ro</a:t>
            </a:r>
            <a:r>
              <a:rPr lang="ro-RO" sz="1050" dirty="0"/>
              <a:t> I office@adrcentru.ro</a:t>
            </a:r>
            <a:endParaRPr lang="en-US" sz="1050" dirty="0"/>
          </a:p>
        </p:txBody>
      </p:sp>
      <p:pic>
        <p:nvPicPr>
          <p:cNvPr id="11" name="Picture 2" descr="Untitled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7" r="-500" b="17809"/>
          <a:stretch>
            <a:fillRect/>
          </a:stretch>
        </p:blipFill>
        <p:spPr bwMode="auto">
          <a:xfrm>
            <a:off x="5041531" y="6590179"/>
            <a:ext cx="1952625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6565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in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386"/>
          </a:xfrm>
          <a:prstGeom prst="rect">
            <a:avLst/>
          </a:prstGeom>
        </p:spPr>
      </p:pic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44AD-2AC7-451E-872F-1795913134E6}" type="datetimeFigureOut">
              <a:rPr lang="ro-RO" smtClean="0"/>
              <a:t>18.10.2024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59BA-2138-4C98-B2D5-794E5F6A9342}" type="slidenum">
              <a:rPr lang="ro-RO" smtClean="0"/>
              <a:t>‹#›</a:t>
            </a:fld>
            <a:endParaRPr lang="ro-RO"/>
          </a:p>
        </p:txBody>
      </p:sp>
      <p:pic>
        <p:nvPicPr>
          <p:cNvPr id="8" name="Imagin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605"/>
            <a:ext cx="12192000" cy="111529"/>
          </a:xfrm>
          <a:prstGeom prst="rect">
            <a:avLst/>
          </a:prstGeom>
        </p:spPr>
      </p:pic>
      <p:sp>
        <p:nvSpPr>
          <p:cNvPr id="11" name="CasetăText 10"/>
          <p:cNvSpPr txBox="1"/>
          <p:nvPr userDrawn="1"/>
        </p:nvSpPr>
        <p:spPr>
          <a:xfrm>
            <a:off x="203200" y="6493425"/>
            <a:ext cx="2540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050" dirty="0">
                <a:hlinkClick r:id="rId4"/>
              </a:rPr>
              <a:t>www.regiocentru.ro</a:t>
            </a:r>
            <a:r>
              <a:rPr lang="ro-RO" sz="1050" dirty="0"/>
              <a:t> I office@adrcentru.ro</a:t>
            </a:r>
            <a:endParaRPr lang="en-US" sz="1050" dirty="0"/>
          </a:p>
        </p:txBody>
      </p:sp>
      <p:pic>
        <p:nvPicPr>
          <p:cNvPr id="12" name="Picture 2" descr="Untitled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7" r="-500" b="17809"/>
          <a:stretch>
            <a:fillRect/>
          </a:stretch>
        </p:blipFill>
        <p:spPr bwMode="auto">
          <a:xfrm>
            <a:off x="5041531" y="6590179"/>
            <a:ext cx="1952625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0939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in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386"/>
          </a:xfrm>
          <a:prstGeom prst="rect">
            <a:avLst/>
          </a:prstGeom>
        </p:spPr>
      </p:pic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44AD-2AC7-451E-872F-1795913134E6}" type="datetimeFigureOut">
              <a:rPr lang="ro-RO" smtClean="0"/>
              <a:t>18.10.2024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59BA-2138-4C98-B2D5-794E5F6A9342}" type="slidenum">
              <a:rPr lang="ro-RO" smtClean="0"/>
              <a:t>‹#›</a:t>
            </a:fld>
            <a:endParaRPr lang="ro-RO"/>
          </a:p>
        </p:txBody>
      </p:sp>
      <p:pic>
        <p:nvPicPr>
          <p:cNvPr id="8" name="Imagin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605"/>
            <a:ext cx="12192000" cy="111529"/>
          </a:xfrm>
          <a:prstGeom prst="rect">
            <a:avLst/>
          </a:prstGeom>
        </p:spPr>
      </p:pic>
      <p:sp>
        <p:nvSpPr>
          <p:cNvPr id="10" name="CasetăText 9"/>
          <p:cNvSpPr txBox="1"/>
          <p:nvPr userDrawn="1"/>
        </p:nvSpPr>
        <p:spPr>
          <a:xfrm>
            <a:off x="203200" y="6493425"/>
            <a:ext cx="2540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050" dirty="0">
                <a:hlinkClick r:id="rId4"/>
              </a:rPr>
              <a:t>www.regiocentru.ro</a:t>
            </a:r>
            <a:r>
              <a:rPr lang="ro-RO" sz="1050" dirty="0"/>
              <a:t> I office@adrcentru.ro</a:t>
            </a:r>
            <a:endParaRPr lang="en-US" sz="1050" dirty="0"/>
          </a:p>
        </p:txBody>
      </p:sp>
      <p:pic>
        <p:nvPicPr>
          <p:cNvPr id="11" name="Picture 2" descr="Untitled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7" r="-500" b="17809"/>
          <a:stretch>
            <a:fillRect/>
          </a:stretch>
        </p:blipFill>
        <p:spPr bwMode="auto">
          <a:xfrm>
            <a:off x="5041531" y="6590179"/>
            <a:ext cx="1952625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1286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in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386"/>
          </a:xfrm>
          <a:prstGeom prst="rect">
            <a:avLst/>
          </a:prstGeom>
        </p:spPr>
      </p:pic>
      <p:pic>
        <p:nvPicPr>
          <p:cNvPr id="9" name="Imagin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605"/>
            <a:ext cx="12192000" cy="111529"/>
          </a:xfrm>
          <a:prstGeom prst="rect">
            <a:avLst/>
          </a:prstGeom>
        </p:spPr>
      </p:pic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59BA-2138-4C98-B2D5-794E5F6A9342}" type="slidenum">
              <a:rPr lang="ro-RO" smtClean="0"/>
              <a:t>‹#›</a:t>
            </a:fld>
            <a:endParaRPr lang="ro-RO"/>
          </a:p>
        </p:txBody>
      </p:sp>
      <p:sp>
        <p:nvSpPr>
          <p:cNvPr id="13" name="CasetăText 12"/>
          <p:cNvSpPr txBox="1"/>
          <p:nvPr userDrawn="1"/>
        </p:nvSpPr>
        <p:spPr>
          <a:xfrm>
            <a:off x="203200" y="6493425"/>
            <a:ext cx="2540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050" dirty="0">
                <a:hlinkClick r:id="rId4"/>
              </a:rPr>
              <a:t>www.regiocentru.ro</a:t>
            </a:r>
            <a:r>
              <a:rPr lang="ro-RO" sz="1050" dirty="0"/>
              <a:t> I office@adrcentru.ro</a:t>
            </a:r>
            <a:endParaRPr lang="en-US" sz="1050" dirty="0"/>
          </a:p>
        </p:txBody>
      </p:sp>
      <p:pic>
        <p:nvPicPr>
          <p:cNvPr id="14" name="Picture 2" descr="Untitled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7" r="-500" b="17809"/>
          <a:stretch>
            <a:fillRect/>
          </a:stretch>
        </p:blipFill>
        <p:spPr bwMode="auto">
          <a:xfrm>
            <a:off x="5041531" y="6590179"/>
            <a:ext cx="1952625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4610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in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386"/>
          </a:xfrm>
          <a:prstGeom prst="rect">
            <a:avLst/>
          </a:prstGeom>
        </p:spPr>
      </p:pic>
      <p:pic>
        <p:nvPicPr>
          <p:cNvPr id="11" name="Imagin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605"/>
            <a:ext cx="12192000" cy="111529"/>
          </a:xfrm>
          <a:prstGeom prst="rect">
            <a:avLst/>
          </a:prstGeom>
        </p:spPr>
      </p:pic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44AD-2AC7-451E-872F-1795913134E6}" type="datetimeFigureOut">
              <a:rPr lang="ro-RO" smtClean="0"/>
              <a:t>18.10.2024</a:t>
            </a:fld>
            <a:endParaRPr lang="ro-RO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59BA-2138-4C98-B2D5-794E5F6A9342}" type="slidenum">
              <a:rPr lang="ro-RO" smtClean="0"/>
              <a:t>‹#›</a:t>
            </a:fld>
            <a:endParaRPr lang="ro-RO"/>
          </a:p>
        </p:txBody>
      </p:sp>
      <p:sp>
        <p:nvSpPr>
          <p:cNvPr id="13" name="CasetăText 12"/>
          <p:cNvSpPr txBox="1"/>
          <p:nvPr userDrawn="1"/>
        </p:nvSpPr>
        <p:spPr>
          <a:xfrm>
            <a:off x="203200" y="6493425"/>
            <a:ext cx="2540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050" dirty="0">
                <a:hlinkClick r:id="rId4"/>
              </a:rPr>
              <a:t>www.regiocentru.ro</a:t>
            </a:r>
            <a:r>
              <a:rPr lang="ro-RO" sz="1050" dirty="0"/>
              <a:t> I office@adrcentru.ro</a:t>
            </a:r>
            <a:endParaRPr lang="en-US" sz="1050" dirty="0"/>
          </a:p>
        </p:txBody>
      </p:sp>
      <p:pic>
        <p:nvPicPr>
          <p:cNvPr id="14" name="Picture 2" descr="Untitled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7" r="-500" b="17809"/>
          <a:stretch>
            <a:fillRect/>
          </a:stretch>
        </p:blipFill>
        <p:spPr bwMode="auto">
          <a:xfrm>
            <a:off x="5041531" y="6590179"/>
            <a:ext cx="1952625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375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in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386"/>
          </a:xfrm>
          <a:prstGeom prst="rect">
            <a:avLst/>
          </a:prstGeom>
        </p:spPr>
      </p:pic>
      <p:pic>
        <p:nvPicPr>
          <p:cNvPr id="7" name="Imagin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605"/>
            <a:ext cx="12192000" cy="111529"/>
          </a:xfrm>
          <a:prstGeom prst="rect">
            <a:avLst/>
          </a:prstGeom>
        </p:spPr>
      </p:pic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44AD-2AC7-451E-872F-1795913134E6}" type="datetimeFigureOut">
              <a:rPr lang="ro-RO" smtClean="0"/>
              <a:t>18.10.2024</a:t>
            </a:fld>
            <a:endParaRPr lang="ro-RO" dirty="0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59BA-2138-4C98-B2D5-794E5F6A9342}" type="slidenum">
              <a:rPr lang="ro-RO" smtClean="0"/>
              <a:t>‹#›</a:t>
            </a:fld>
            <a:endParaRPr lang="ro-RO"/>
          </a:p>
        </p:txBody>
      </p:sp>
      <p:sp>
        <p:nvSpPr>
          <p:cNvPr id="11" name="CasetăText 10"/>
          <p:cNvSpPr txBox="1"/>
          <p:nvPr userDrawn="1"/>
        </p:nvSpPr>
        <p:spPr>
          <a:xfrm>
            <a:off x="203200" y="6493425"/>
            <a:ext cx="2540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050" dirty="0">
                <a:hlinkClick r:id="rId4"/>
              </a:rPr>
              <a:t>www.regiocentru.ro</a:t>
            </a:r>
            <a:r>
              <a:rPr lang="ro-RO" sz="1050" dirty="0"/>
              <a:t> I office@adrcentru.ro</a:t>
            </a:r>
            <a:endParaRPr lang="en-US" sz="1050" dirty="0"/>
          </a:p>
        </p:txBody>
      </p:sp>
      <p:pic>
        <p:nvPicPr>
          <p:cNvPr id="12" name="Picture 2" descr="Untitled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7" r="-500" b="17809"/>
          <a:stretch>
            <a:fillRect/>
          </a:stretch>
        </p:blipFill>
        <p:spPr bwMode="auto">
          <a:xfrm>
            <a:off x="5041531" y="6590179"/>
            <a:ext cx="1952625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9492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in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605"/>
            <a:ext cx="12192000" cy="111529"/>
          </a:xfrm>
          <a:prstGeom prst="rect">
            <a:avLst/>
          </a:prstGeom>
        </p:spPr>
      </p:pic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44AD-2AC7-451E-872F-1795913134E6}" type="datetimeFigureOut">
              <a:rPr lang="ro-RO" smtClean="0"/>
              <a:t>18.10.2024</a:t>
            </a:fld>
            <a:endParaRPr lang="ro-RO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59BA-2138-4C98-B2D5-794E5F6A9342}" type="slidenum">
              <a:rPr lang="ro-RO" smtClean="0"/>
              <a:t>‹#›</a:t>
            </a:fld>
            <a:endParaRPr lang="ro-RO"/>
          </a:p>
        </p:txBody>
      </p:sp>
      <p:sp>
        <p:nvSpPr>
          <p:cNvPr id="8" name="CasetăText 7"/>
          <p:cNvSpPr txBox="1"/>
          <p:nvPr userDrawn="1"/>
        </p:nvSpPr>
        <p:spPr>
          <a:xfrm>
            <a:off x="203200" y="6493425"/>
            <a:ext cx="2540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050" dirty="0">
                <a:hlinkClick r:id="rId3"/>
              </a:rPr>
              <a:t>www.regiocentru.ro</a:t>
            </a:r>
            <a:r>
              <a:rPr lang="ro-RO" sz="1050" dirty="0"/>
              <a:t> I office@adrcentru.ro</a:t>
            </a:r>
            <a:endParaRPr lang="en-US" sz="1050" dirty="0"/>
          </a:p>
        </p:txBody>
      </p:sp>
      <p:pic>
        <p:nvPicPr>
          <p:cNvPr id="9" name="Picture 2" descr="Untitled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7" r="-500" b="17809"/>
          <a:stretch>
            <a:fillRect/>
          </a:stretch>
        </p:blipFill>
        <p:spPr bwMode="auto">
          <a:xfrm>
            <a:off x="5041531" y="6590179"/>
            <a:ext cx="1952625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9234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in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386"/>
          </a:xfrm>
          <a:prstGeom prst="rect">
            <a:avLst/>
          </a:prstGeom>
        </p:spPr>
      </p:pic>
      <p:pic>
        <p:nvPicPr>
          <p:cNvPr id="9" name="Imagin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605"/>
            <a:ext cx="12192000" cy="111529"/>
          </a:xfrm>
          <a:prstGeom prst="rect">
            <a:avLst/>
          </a:prstGeom>
        </p:spPr>
      </p:pic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44AD-2AC7-451E-872F-1795913134E6}" type="datetimeFigureOut">
              <a:rPr lang="ro-RO" smtClean="0"/>
              <a:t>18.10.2024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59BA-2138-4C98-B2D5-794E5F6A9342}" type="slidenum">
              <a:rPr lang="ro-RO" smtClean="0"/>
              <a:t>‹#›</a:t>
            </a:fld>
            <a:endParaRPr lang="ro-RO"/>
          </a:p>
        </p:txBody>
      </p:sp>
      <p:sp>
        <p:nvSpPr>
          <p:cNvPr id="11" name="CasetăText 10"/>
          <p:cNvSpPr txBox="1"/>
          <p:nvPr userDrawn="1"/>
        </p:nvSpPr>
        <p:spPr>
          <a:xfrm>
            <a:off x="203200" y="6493425"/>
            <a:ext cx="2540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050" dirty="0">
                <a:hlinkClick r:id="rId4"/>
              </a:rPr>
              <a:t>www.regiocentru.ro</a:t>
            </a:r>
            <a:r>
              <a:rPr lang="ro-RO" sz="1050" dirty="0"/>
              <a:t> I office@adrcentru.ro</a:t>
            </a:r>
            <a:endParaRPr lang="en-US" sz="1050" dirty="0"/>
          </a:p>
        </p:txBody>
      </p:sp>
      <p:pic>
        <p:nvPicPr>
          <p:cNvPr id="12" name="Picture 2" descr="Untitled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7" r="-500" b="17809"/>
          <a:stretch>
            <a:fillRect/>
          </a:stretch>
        </p:blipFill>
        <p:spPr bwMode="auto">
          <a:xfrm>
            <a:off x="5041531" y="6590179"/>
            <a:ext cx="1952625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093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in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386"/>
          </a:xfrm>
          <a:prstGeom prst="rect">
            <a:avLst/>
          </a:prstGeom>
        </p:spPr>
      </p:pic>
      <p:pic>
        <p:nvPicPr>
          <p:cNvPr id="9" name="Imagin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605"/>
            <a:ext cx="12192000" cy="111529"/>
          </a:xfrm>
          <a:prstGeom prst="rect">
            <a:avLst/>
          </a:prstGeom>
        </p:spPr>
      </p:pic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59BA-2138-4C98-B2D5-794E5F6A9342}" type="slidenum">
              <a:rPr lang="ro-RO" smtClean="0"/>
              <a:t>‹#›</a:t>
            </a:fld>
            <a:endParaRPr lang="ro-RO"/>
          </a:p>
        </p:txBody>
      </p:sp>
      <p:sp>
        <p:nvSpPr>
          <p:cNvPr id="11" name="CasetăText 10"/>
          <p:cNvSpPr txBox="1"/>
          <p:nvPr userDrawn="1"/>
        </p:nvSpPr>
        <p:spPr>
          <a:xfrm>
            <a:off x="203200" y="6493425"/>
            <a:ext cx="2540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050" dirty="0">
                <a:hlinkClick r:id="rId4"/>
              </a:rPr>
              <a:t>www.regiocentru.ro</a:t>
            </a:r>
            <a:r>
              <a:rPr lang="ro-RO" sz="1050" dirty="0"/>
              <a:t> I office@adrcentru.ro</a:t>
            </a:r>
            <a:endParaRPr lang="en-US" sz="1050" dirty="0"/>
          </a:p>
        </p:txBody>
      </p:sp>
      <p:pic>
        <p:nvPicPr>
          <p:cNvPr id="12" name="Picture 2" descr="Untitled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7" r="-500" b="17809"/>
          <a:stretch>
            <a:fillRect/>
          </a:stretch>
        </p:blipFill>
        <p:spPr bwMode="auto">
          <a:xfrm>
            <a:off x="5041531" y="6590179"/>
            <a:ext cx="1952625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682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err="1"/>
              <a:t>Îmbunătățirea</a:t>
            </a:r>
            <a:r>
              <a:rPr lang="en-GB" dirty="0"/>
              <a:t> </a:t>
            </a:r>
            <a:r>
              <a:rPr lang="en-GB" dirty="0" err="1"/>
              <a:t>calității</a:t>
            </a:r>
            <a:r>
              <a:rPr lang="en-GB" dirty="0"/>
              <a:t> </a:t>
            </a:r>
            <a:r>
              <a:rPr lang="en-GB" dirty="0" err="1"/>
              <a:t>vieții</a:t>
            </a:r>
            <a:r>
              <a:rPr lang="en-GB" dirty="0"/>
              <a:t> din </a:t>
            </a:r>
            <a:r>
              <a:rPr lang="en-GB" dirty="0" err="1"/>
              <a:t>Orașul</a:t>
            </a:r>
            <a:r>
              <a:rPr lang="en-GB" dirty="0"/>
              <a:t> </a:t>
            </a:r>
            <a:r>
              <a:rPr lang="en-GB" dirty="0" err="1"/>
              <a:t>Sărmașu</a:t>
            </a:r>
            <a:r>
              <a:rPr lang="en-GB" dirty="0"/>
              <a:t> </a:t>
            </a:r>
            <a:r>
              <a:rPr lang="en-GB" dirty="0" err="1"/>
              <a:t>prin</a:t>
            </a:r>
            <a:r>
              <a:rPr lang="en-GB" dirty="0"/>
              <a:t> </a:t>
            </a:r>
            <a:r>
              <a:rPr lang="en-GB" dirty="0" err="1"/>
              <a:t>construirea</a:t>
            </a:r>
            <a:r>
              <a:rPr lang="en-GB" dirty="0"/>
              <a:t> </a:t>
            </a:r>
            <a:r>
              <a:rPr lang="en-GB" dirty="0" err="1"/>
              <a:t>și</a:t>
            </a:r>
            <a:r>
              <a:rPr lang="en-GB" dirty="0"/>
              <a:t> </a:t>
            </a:r>
            <a:r>
              <a:rPr lang="en-GB" dirty="0" err="1"/>
              <a:t>dotarea</a:t>
            </a:r>
            <a:r>
              <a:rPr lang="en-GB" dirty="0"/>
              <a:t> </a:t>
            </a:r>
            <a:r>
              <a:rPr lang="en-GB" dirty="0" err="1"/>
              <a:t>Centrului</a:t>
            </a:r>
            <a:r>
              <a:rPr lang="en-GB" dirty="0"/>
              <a:t> </a:t>
            </a:r>
            <a:r>
              <a:rPr lang="en-GB" dirty="0" err="1"/>
              <a:t>Recreativ</a:t>
            </a:r>
            <a:r>
              <a:rPr lang="en-GB" dirty="0"/>
              <a:t> </a:t>
            </a:r>
            <a:r>
              <a:rPr lang="en-GB" dirty="0" err="1"/>
              <a:t>Sărmașu</a:t>
            </a:r>
            <a:r>
              <a:rPr lang="en-GB" dirty="0"/>
              <a:t> </a:t>
            </a:r>
            <a:r>
              <a:rPr lang="en-GB" dirty="0" err="1"/>
              <a:t>și</a:t>
            </a:r>
            <a:r>
              <a:rPr lang="en-GB" dirty="0"/>
              <a:t> </a:t>
            </a:r>
            <a:r>
              <a:rPr lang="en-GB" dirty="0" err="1"/>
              <a:t>modernizarea</a:t>
            </a:r>
            <a:r>
              <a:rPr lang="en-GB" dirty="0"/>
              <a:t> </a:t>
            </a:r>
            <a:r>
              <a:rPr lang="en-GB" dirty="0" err="1"/>
              <a:t>spațiului</a:t>
            </a:r>
            <a:r>
              <a:rPr lang="en-GB" dirty="0"/>
              <a:t> public urban </a:t>
            </a:r>
            <a:r>
              <a:rPr lang="en-GB" dirty="0" err="1"/>
              <a:t>adiacent</a:t>
            </a:r>
            <a:endParaRPr lang="ro-RO" dirty="0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ro-RO" dirty="0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B44AD-2AC7-451E-872F-1795913134E6}" type="datetimeFigureOut">
              <a:rPr lang="ro-RO" smtClean="0"/>
              <a:t>18.10.2024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659BA-2138-4C98-B2D5-794E5F6A9342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8419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primaria@sarmasu.ro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tăText 4"/>
          <p:cNvSpPr txBox="1"/>
          <p:nvPr/>
        </p:nvSpPr>
        <p:spPr>
          <a:xfrm>
            <a:off x="1431587" y="2204178"/>
            <a:ext cx="1047190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>
                <a:solidFill>
                  <a:srgbClr val="264796"/>
                </a:solidFill>
              </a:rPr>
              <a:t>ÎMBUNĂTĂȚIREA CALITĂȚII VIEȚII POPULAȚEI DIN ORAȘUL SĂRMAȘU</a:t>
            </a:r>
          </a:p>
          <a:p>
            <a:pPr algn="ctr"/>
            <a:r>
              <a:rPr lang="en-GB" sz="2800" b="1" dirty="0">
                <a:solidFill>
                  <a:srgbClr val="264796"/>
                </a:solidFill>
              </a:rPr>
              <a:t>PRIN CONSTRUIREA ȘI DOTAREA CENTRULUI RECREATIV SĂRMAȘU ȘI </a:t>
            </a:r>
          </a:p>
          <a:p>
            <a:pPr algn="ctr"/>
            <a:r>
              <a:rPr lang="en-GB" sz="2800" b="1" dirty="0">
                <a:solidFill>
                  <a:srgbClr val="264796"/>
                </a:solidFill>
              </a:rPr>
              <a:t>MODERNIZAREA SPAȚIULUI PUBLIC URBAN ADIACENT – ETAPA II</a:t>
            </a:r>
            <a:endParaRPr lang="ro-RO" sz="2800" b="1" dirty="0">
              <a:solidFill>
                <a:srgbClr val="264796"/>
              </a:solidFill>
            </a:endParaRPr>
          </a:p>
        </p:txBody>
      </p:sp>
      <p:sp>
        <p:nvSpPr>
          <p:cNvPr id="6" name="CasetăText 5"/>
          <p:cNvSpPr txBox="1"/>
          <p:nvPr/>
        </p:nvSpPr>
        <p:spPr>
          <a:xfrm>
            <a:off x="3575128" y="4218697"/>
            <a:ext cx="47867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000" dirty="0" err="1">
                <a:solidFill>
                  <a:srgbClr val="264796"/>
                </a:solidFill>
              </a:rPr>
              <a:t>Beneficiar</a:t>
            </a:r>
            <a:r>
              <a:rPr lang="en-GB" sz="3000" dirty="0">
                <a:solidFill>
                  <a:srgbClr val="264796"/>
                </a:solidFill>
              </a:rPr>
              <a:t>: UAT </a:t>
            </a:r>
            <a:r>
              <a:rPr lang="en-GB" sz="3000" dirty="0" err="1">
                <a:solidFill>
                  <a:srgbClr val="264796"/>
                </a:solidFill>
              </a:rPr>
              <a:t>Oraș</a:t>
            </a:r>
            <a:r>
              <a:rPr lang="en-GB" sz="3000" dirty="0">
                <a:solidFill>
                  <a:srgbClr val="264796"/>
                </a:solidFill>
              </a:rPr>
              <a:t> </a:t>
            </a:r>
            <a:r>
              <a:rPr lang="en-GB" sz="3000" dirty="0" err="1">
                <a:solidFill>
                  <a:srgbClr val="264796"/>
                </a:solidFill>
              </a:rPr>
              <a:t>Sărmașu</a:t>
            </a:r>
            <a:endParaRPr lang="ro-RO" sz="3000" dirty="0">
              <a:solidFill>
                <a:srgbClr val="264796"/>
              </a:solidFill>
            </a:endParaRPr>
          </a:p>
        </p:txBody>
      </p:sp>
      <p:sp>
        <p:nvSpPr>
          <p:cNvPr id="3" name="CasetăText 2"/>
          <p:cNvSpPr txBox="1"/>
          <p:nvPr/>
        </p:nvSpPr>
        <p:spPr>
          <a:xfrm>
            <a:off x="9487877" y="6510215"/>
            <a:ext cx="25868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dirty="0"/>
              <a:t>www:                              I email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795970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Îmbunătățirea</a:t>
            </a:r>
            <a:r>
              <a:rPr lang="en-US" dirty="0"/>
              <a:t> </a:t>
            </a:r>
            <a:r>
              <a:rPr lang="en-US" dirty="0" err="1"/>
              <a:t>calității</a:t>
            </a:r>
            <a:r>
              <a:rPr lang="en-US" dirty="0"/>
              <a:t> </a:t>
            </a:r>
            <a:r>
              <a:rPr lang="en-US" dirty="0" err="1"/>
              <a:t>vieții</a:t>
            </a:r>
            <a:r>
              <a:rPr lang="en-US" dirty="0"/>
              <a:t> </a:t>
            </a:r>
            <a:r>
              <a:rPr lang="en-US" dirty="0" err="1"/>
              <a:t>populației</a:t>
            </a:r>
            <a:r>
              <a:rPr lang="en-US" dirty="0"/>
              <a:t> din </a:t>
            </a:r>
            <a:r>
              <a:rPr lang="en-US" dirty="0" err="1"/>
              <a:t>Orașul</a:t>
            </a:r>
            <a:r>
              <a:rPr lang="en-US" dirty="0"/>
              <a:t> </a:t>
            </a:r>
            <a:r>
              <a:rPr lang="en-US" dirty="0" err="1"/>
              <a:t>Sărmașu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construirea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dotarea</a:t>
            </a:r>
            <a:r>
              <a:rPr lang="en-US" dirty="0"/>
              <a:t> </a:t>
            </a:r>
            <a:r>
              <a:rPr lang="en-US" dirty="0" err="1"/>
              <a:t>Centrului</a:t>
            </a:r>
            <a:r>
              <a:rPr lang="en-US" dirty="0"/>
              <a:t> </a:t>
            </a:r>
            <a:r>
              <a:rPr lang="en-US" dirty="0" err="1"/>
              <a:t>Recreativ</a:t>
            </a:r>
            <a:r>
              <a:rPr lang="en-US" dirty="0"/>
              <a:t> </a:t>
            </a:r>
            <a:r>
              <a:rPr lang="en-US" dirty="0" err="1"/>
              <a:t>Sărmașu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modernizarea</a:t>
            </a:r>
            <a:r>
              <a:rPr lang="en-US" dirty="0"/>
              <a:t> </a:t>
            </a:r>
            <a:r>
              <a:rPr lang="en-US" dirty="0" err="1"/>
              <a:t>spațiului</a:t>
            </a:r>
            <a:r>
              <a:rPr lang="en-US" dirty="0"/>
              <a:t> public urban </a:t>
            </a:r>
            <a:r>
              <a:rPr lang="en-US" dirty="0" err="1"/>
              <a:t>adiacent</a:t>
            </a:r>
            <a:r>
              <a:rPr lang="en-US" dirty="0"/>
              <a:t> – </a:t>
            </a:r>
            <a:r>
              <a:rPr lang="en-US" dirty="0" err="1"/>
              <a:t>etapa</a:t>
            </a:r>
            <a:r>
              <a:rPr lang="en-US" dirty="0"/>
              <a:t> II</a:t>
            </a:r>
          </a:p>
        </p:txBody>
      </p:sp>
      <p:sp>
        <p:nvSpPr>
          <p:cNvPr id="6" name="CasetăText 5">
            <a:extLst>
              <a:ext uri="{FF2B5EF4-FFF2-40B4-BE49-F238E27FC236}">
                <a16:creationId xmlns:a16="http://schemas.microsoft.com/office/drawing/2014/main" id="{5E03D43E-C158-AA46-25E1-516EF2C67017}"/>
              </a:ext>
            </a:extLst>
          </p:cNvPr>
          <p:cNvSpPr txBox="1"/>
          <p:nvPr/>
        </p:nvSpPr>
        <p:spPr>
          <a:xfrm>
            <a:off x="838200" y="2211355"/>
            <a:ext cx="1091837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Scopul</a:t>
            </a:r>
            <a:r>
              <a:rPr lang="en-GB" dirty="0"/>
              <a:t> </a:t>
            </a:r>
            <a:r>
              <a:rPr lang="en-GB" dirty="0" err="1"/>
              <a:t>proiectului</a:t>
            </a:r>
            <a:r>
              <a:rPr lang="en-GB" dirty="0"/>
              <a:t>: </a:t>
            </a:r>
            <a:r>
              <a:rPr lang="en-GB" dirty="0" err="1"/>
              <a:t>Îmbunătățirea</a:t>
            </a:r>
            <a:r>
              <a:rPr lang="en-GB" dirty="0"/>
              <a:t> </a:t>
            </a:r>
            <a:r>
              <a:rPr lang="en-GB" dirty="0" err="1"/>
              <a:t>calității</a:t>
            </a:r>
            <a:r>
              <a:rPr lang="en-GB" dirty="0"/>
              <a:t> </a:t>
            </a:r>
            <a:r>
              <a:rPr lang="en-GB" dirty="0" err="1"/>
              <a:t>vieții</a:t>
            </a:r>
            <a:r>
              <a:rPr lang="en-GB" dirty="0"/>
              <a:t> </a:t>
            </a:r>
            <a:r>
              <a:rPr lang="en-GB" dirty="0" err="1"/>
              <a:t>populației</a:t>
            </a:r>
            <a:r>
              <a:rPr lang="en-GB" dirty="0"/>
              <a:t> din </a:t>
            </a:r>
            <a:r>
              <a:rPr lang="en-GB" dirty="0" err="1"/>
              <a:t>Orașul</a:t>
            </a:r>
            <a:r>
              <a:rPr lang="en-GB" dirty="0"/>
              <a:t> </a:t>
            </a:r>
            <a:r>
              <a:rPr lang="en-GB" dirty="0" err="1"/>
              <a:t>Sărmașu</a:t>
            </a:r>
            <a:r>
              <a:rPr lang="en-GB" dirty="0"/>
              <a:t> </a:t>
            </a:r>
            <a:r>
              <a:rPr lang="en-GB" dirty="0" err="1"/>
              <a:t>prin</a:t>
            </a:r>
            <a:r>
              <a:rPr lang="en-GB" dirty="0"/>
              <a:t> </a:t>
            </a:r>
            <a:r>
              <a:rPr lang="en-GB" dirty="0" err="1"/>
              <a:t>extinderea</a:t>
            </a:r>
            <a:r>
              <a:rPr lang="en-GB" dirty="0"/>
              <a:t> </a:t>
            </a:r>
            <a:r>
              <a:rPr lang="en-GB" dirty="0" err="1"/>
              <a:t>infrastructurii</a:t>
            </a:r>
            <a:r>
              <a:rPr lang="en-GB" dirty="0"/>
              <a:t> recreative </a:t>
            </a:r>
            <a:r>
              <a:rPr lang="en-GB" dirty="0" err="1"/>
              <a:t>și</a:t>
            </a:r>
            <a:r>
              <a:rPr lang="en-GB" dirty="0"/>
              <a:t> </a:t>
            </a:r>
            <a:r>
              <a:rPr lang="en-GB" dirty="0" err="1"/>
              <a:t>modernizarea</a:t>
            </a:r>
            <a:r>
              <a:rPr lang="en-GB" dirty="0"/>
              <a:t> </a:t>
            </a:r>
            <a:r>
              <a:rPr lang="en-GB" dirty="0" err="1"/>
              <a:t>spațiului</a:t>
            </a:r>
            <a:r>
              <a:rPr lang="en-GB" dirty="0"/>
              <a:t> public urban </a:t>
            </a:r>
            <a:r>
              <a:rPr lang="en-GB" dirty="0" err="1"/>
              <a:t>adiacent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 err="1"/>
              <a:t>Rezultatele</a:t>
            </a:r>
            <a:r>
              <a:rPr lang="en-GB" dirty="0"/>
              <a:t> </a:t>
            </a:r>
            <a:r>
              <a:rPr lang="en-GB" dirty="0" err="1"/>
              <a:t>așteptate</a:t>
            </a:r>
            <a:r>
              <a:rPr lang="en-GB" dirty="0"/>
              <a:t> ale </a:t>
            </a:r>
            <a:r>
              <a:rPr lang="en-GB" dirty="0" err="1"/>
              <a:t>proiectului</a:t>
            </a:r>
            <a:r>
              <a:rPr lang="en-GB" dirty="0"/>
              <a:t>:</a:t>
            </a:r>
          </a:p>
          <a:p>
            <a:pPr marL="342900" indent="-342900">
              <a:buAutoNum type="arabicPeriod"/>
            </a:pPr>
            <a:r>
              <a:rPr lang="en-GB" dirty="0" err="1"/>
              <a:t>Înființarea</a:t>
            </a:r>
            <a:r>
              <a:rPr lang="en-GB" dirty="0"/>
              <a:t> </a:t>
            </a:r>
            <a:r>
              <a:rPr lang="en-GB" dirty="0" err="1"/>
              <a:t>Centrului</a:t>
            </a:r>
            <a:r>
              <a:rPr lang="en-GB" dirty="0"/>
              <a:t> </a:t>
            </a:r>
            <a:r>
              <a:rPr lang="en-GB" dirty="0" err="1"/>
              <a:t>Recreativ</a:t>
            </a:r>
            <a:r>
              <a:rPr lang="en-GB" dirty="0"/>
              <a:t> cu o </a:t>
            </a:r>
            <a:r>
              <a:rPr lang="en-GB" dirty="0" err="1"/>
              <a:t>suprafață</a:t>
            </a:r>
            <a:r>
              <a:rPr lang="en-GB" dirty="0"/>
              <a:t> </a:t>
            </a:r>
            <a:r>
              <a:rPr lang="en-GB" dirty="0" err="1"/>
              <a:t>construită</a:t>
            </a:r>
            <a:r>
              <a:rPr lang="en-GB" dirty="0"/>
              <a:t> de 1.501 </a:t>
            </a:r>
            <a:r>
              <a:rPr lang="en-GB" dirty="0" err="1"/>
              <a:t>mp</a:t>
            </a:r>
            <a:r>
              <a:rPr lang="en-GB" dirty="0"/>
              <a:t>.</a:t>
            </a:r>
          </a:p>
          <a:p>
            <a:pPr marL="342900" indent="-342900">
              <a:buAutoNum type="arabicPeriod"/>
            </a:pPr>
            <a:r>
              <a:rPr lang="en-GB" dirty="0" err="1"/>
              <a:t>Înființarea</a:t>
            </a:r>
            <a:r>
              <a:rPr lang="en-GB" dirty="0"/>
              <a:t> </a:t>
            </a:r>
            <a:r>
              <a:rPr lang="en-GB" dirty="0" err="1"/>
              <a:t>bazinului</a:t>
            </a:r>
            <a:r>
              <a:rPr lang="en-GB" dirty="0"/>
              <a:t> de </a:t>
            </a:r>
            <a:r>
              <a:rPr lang="en-GB" dirty="0" err="1"/>
              <a:t>înot</a:t>
            </a:r>
            <a:r>
              <a:rPr lang="en-GB" dirty="0"/>
              <a:t> cu o </a:t>
            </a:r>
            <a:r>
              <a:rPr lang="en-GB" dirty="0" err="1"/>
              <a:t>suprafață</a:t>
            </a:r>
            <a:r>
              <a:rPr lang="en-GB" dirty="0"/>
              <a:t> </a:t>
            </a:r>
            <a:r>
              <a:rPr lang="en-GB" dirty="0" err="1"/>
              <a:t>utilă</a:t>
            </a:r>
            <a:r>
              <a:rPr lang="en-GB" dirty="0"/>
              <a:t> de 747,48 </a:t>
            </a:r>
            <a:r>
              <a:rPr lang="en-GB" dirty="0" err="1"/>
              <a:t>mp</a:t>
            </a:r>
            <a:r>
              <a:rPr lang="en-GB" dirty="0"/>
              <a:t>.</a:t>
            </a:r>
          </a:p>
          <a:p>
            <a:pPr marL="342900" indent="-342900">
              <a:buAutoNum type="arabicPeriod"/>
            </a:pPr>
            <a:r>
              <a:rPr lang="en-GB" dirty="0" err="1"/>
              <a:t>Reabilitarea</a:t>
            </a:r>
            <a:r>
              <a:rPr lang="en-GB" dirty="0"/>
              <a:t> </a:t>
            </a:r>
            <a:r>
              <a:rPr lang="en-GB" dirty="0" err="1"/>
              <a:t>terenului</a:t>
            </a:r>
            <a:r>
              <a:rPr lang="en-GB" dirty="0"/>
              <a:t> de sport cu o </a:t>
            </a:r>
            <a:r>
              <a:rPr lang="en-GB" dirty="0" err="1"/>
              <a:t>suprafață</a:t>
            </a:r>
            <a:r>
              <a:rPr lang="en-GB" dirty="0"/>
              <a:t> </a:t>
            </a:r>
            <a:r>
              <a:rPr lang="en-GB" dirty="0" err="1"/>
              <a:t>totală</a:t>
            </a:r>
            <a:r>
              <a:rPr lang="en-GB" dirty="0"/>
              <a:t> de 6.400 </a:t>
            </a:r>
            <a:r>
              <a:rPr lang="en-GB" dirty="0" err="1"/>
              <a:t>mp</a:t>
            </a:r>
            <a:r>
              <a:rPr lang="en-GB" dirty="0"/>
              <a:t>.</a:t>
            </a:r>
          </a:p>
          <a:p>
            <a:pPr marL="342900" indent="-342900">
              <a:buAutoNum type="arabicPeriod"/>
            </a:pPr>
            <a:r>
              <a:rPr lang="en-GB" dirty="0" err="1"/>
              <a:t>Modernizarea</a:t>
            </a:r>
            <a:r>
              <a:rPr lang="en-GB" dirty="0"/>
              <a:t> </a:t>
            </a:r>
            <a:r>
              <a:rPr lang="en-GB" dirty="0" err="1"/>
              <a:t>spațiului</a:t>
            </a:r>
            <a:r>
              <a:rPr lang="en-GB" dirty="0"/>
              <a:t> public urban </a:t>
            </a:r>
            <a:r>
              <a:rPr lang="en-GB" dirty="0" err="1"/>
              <a:t>adiacent</a:t>
            </a:r>
            <a:r>
              <a:rPr lang="en-GB" dirty="0"/>
              <a:t> situate pe </a:t>
            </a:r>
            <a:r>
              <a:rPr lang="en-GB" dirty="0" err="1"/>
              <a:t>străzile</a:t>
            </a:r>
            <a:r>
              <a:rPr lang="en-GB" dirty="0"/>
              <a:t>: str. </a:t>
            </a:r>
            <a:r>
              <a:rPr lang="en-GB" dirty="0" err="1"/>
              <a:t>Dezrobirii</a:t>
            </a:r>
            <a:r>
              <a:rPr lang="en-GB" dirty="0"/>
              <a:t>, str. </a:t>
            </a:r>
            <a:r>
              <a:rPr lang="en-GB" dirty="0" err="1"/>
              <a:t>Dezrobirii-ramură</a:t>
            </a:r>
            <a:r>
              <a:rPr lang="en-GB" dirty="0"/>
              <a:t>, Str. </a:t>
            </a:r>
            <a:r>
              <a:rPr lang="en-GB" dirty="0" err="1"/>
              <a:t>Viilor</a:t>
            </a:r>
            <a:r>
              <a:rPr lang="en-GB" dirty="0"/>
              <a:t>, Str. </a:t>
            </a:r>
            <a:r>
              <a:rPr lang="en-GB" dirty="0" err="1"/>
              <a:t>Bașa</a:t>
            </a:r>
            <a:r>
              <a:rPr lang="en-GB" dirty="0"/>
              <a:t>, Str. </a:t>
            </a:r>
            <a:r>
              <a:rPr lang="en-GB" dirty="0" err="1"/>
              <a:t>Secția</a:t>
            </a:r>
            <a:r>
              <a:rPr lang="en-GB" dirty="0"/>
              <a:t> de </a:t>
            </a:r>
            <a:r>
              <a:rPr lang="en-GB" dirty="0" err="1"/>
              <a:t>Pompieri</a:t>
            </a:r>
            <a:r>
              <a:rPr lang="en-GB" dirty="0"/>
              <a:t>, Str. </a:t>
            </a:r>
            <a:r>
              <a:rPr lang="en-GB" dirty="0" err="1"/>
              <a:t>Toamnei</a:t>
            </a:r>
            <a:r>
              <a:rPr lang="en-GB" dirty="0"/>
              <a:t>, Str. 30 </a:t>
            </a:r>
            <a:r>
              <a:rPr lang="en-GB" dirty="0" err="1"/>
              <a:t>Decembrie</a:t>
            </a:r>
            <a:r>
              <a:rPr lang="en-GB" dirty="0"/>
              <a:t>, Str. </a:t>
            </a:r>
            <a:r>
              <a:rPr lang="en-GB" dirty="0" err="1"/>
              <a:t>Vasile</a:t>
            </a:r>
            <a:r>
              <a:rPr lang="en-GB" dirty="0"/>
              <a:t> </a:t>
            </a:r>
            <a:r>
              <a:rPr lang="en-GB" dirty="0" err="1"/>
              <a:t>Simoniș</a:t>
            </a:r>
            <a:r>
              <a:rPr lang="en-GB" dirty="0"/>
              <a:t> - </a:t>
            </a:r>
            <a:r>
              <a:rPr lang="en-GB" dirty="0" err="1"/>
              <a:t>ramură</a:t>
            </a:r>
            <a:r>
              <a:rPr lang="en-GB" dirty="0"/>
              <a:t>, Str. </a:t>
            </a:r>
            <a:r>
              <a:rPr lang="en-GB" dirty="0" err="1"/>
              <a:t>Fundatura</a:t>
            </a:r>
            <a:r>
              <a:rPr lang="en-GB" dirty="0"/>
              <a:t> </a:t>
            </a:r>
            <a:r>
              <a:rPr lang="en-GB" dirty="0" err="1"/>
              <a:t>Crișan</a:t>
            </a:r>
            <a:r>
              <a:rPr lang="en-GB" dirty="0"/>
              <a:t>, cu o </a:t>
            </a:r>
            <a:r>
              <a:rPr lang="en-GB" dirty="0" err="1"/>
              <a:t>lungime</a:t>
            </a:r>
            <a:r>
              <a:rPr lang="en-GB" dirty="0"/>
              <a:t> </a:t>
            </a:r>
            <a:r>
              <a:rPr lang="en-GB" dirty="0" err="1"/>
              <a:t>totală</a:t>
            </a:r>
            <a:r>
              <a:rPr lang="en-GB" dirty="0"/>
              <a:t> de 5.473 km.</a:t>
            </a:r>
          </a:p>
          <a:p>
            <a:pPr marL="342900" indent="-342900">
              <a:buAutoNum type="arabicPeriod"/>
            </a:pPr>
            <a:r>
              <a:rPr lang="en-GB" dirty="0" err="1"/>
              <a:t>Modernizarea</a:t>
            </a:r>
            <a:r>
              <a:rPr lang="en-GB" dirty="0"/>
              <a:t> </a:t>
            </a:r>
            <a:r>
              <a:rPr lang="en-GB" dirty="0" err="1"/>
              <a:t>zonelor</a:t>
            </a:r>
            <a:r>
              <a:rPr lang="en-GB" dirty="0"/>
              <a:t> </a:t>
            </a:r>
            <a:r>
              <a:rPr lang="en-GB" dirty="0" err="1"/>
              <a:t>pietonale</a:t>
            </a:r>
            <a:r>
              <a:rPr lang="en-GB" dirty="0"/>
              <a:t> cu o </a:t>
            </a:r>
            <a:r>
              <a:rPr lang="en-GB" dirty="0" err="1"/>
              <a:t>lungime</a:t>
            </a:r>
            <a:r>
              <a:rPr lang="en-GB" dirty="0"/>
              <a:t> </a:t>
            </a:r>
            <a:r>
              <a:rPr lang="en-GB" dirty="0" err="1"/>
              <a:t>totală</a:t>
            </a:r>
            <a:r>
              <a:rPr lang="en-GB" dirty="0"/>
              <a:t> de 6.978 ml.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939460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5257DAC-6C2C-49FC-6C31-126130923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Îmbunătățirea</a:t>
            </a:r>
            <a:r>
              <a:rPr lang="en-US" dirty="0"/>
              <a:t> </a:t>
            </a:r>
            <a:r>
              <a:rPr lang="en-US" dirty="0" err="1"/>
              <a:t>calității</a:t>
            </a:r>
            <a:r>
              <a:rPr lang="en-US" dirty="0"/>
              <a:t> </a:t>
            </a:r>
            <a:r>
              <a:rPr lang="en-US" dirty="0" err="1"/>
              <a:t>vieții</a:t>
            </a:r>
            <a:r>
              <a:rPr lang="en-US" dirty="0"/>
              <a:t> </a:t>
            </a:r>
            <a:r>
              <a:rPr lang="en-US" dirty="0" err="1"/>
              <a:t>populației</a:t>
            </a:r>
            <a:r>
              <a:rPr lang="en-US" dirty="0"/>
              <a:t> din </a:t>
            </a:r>
            <a:r>
              <a:rPr lang="en-US" dirty="0" err="1"/>
              <a:t>Orașul</a:t>
            </a:r>
            <a:r>
              <a:rPr lang="en-US" dirty="0"/>
              <a:t> </a:t>
            </a:r>
            <a:r>
              <a:rPr lang="en-US" dirty="0" err="1"/>
              <a:t>Sărmașu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construirea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dotarea</a:t>
            </a:r>
            <a:r>
              <a:rPr lang="en-US" dirty="0"/>
              <a:t> </a:t>
            </a:r>
            <a:r>
              <a:rPr lang="en-US" dirty="0" err="1"/>
              <a:t>Centrului</a:t>
            </a:r>
            <a:r>
              <a:rPr lang="en-US" dirty="0"/>
              <a:t> </a:t>
            </a:r>
            <a:r>
              <a:rPr lang="en-US" dirty="0" err="1"/>
              <a:t>Recreativ</a:t>
            </a:r>
            <a:r>
              <a:rPr lang="en-US" dirty="0"/>
              <a:t> </a:t>
            </a:r>
            <a:r>
              <a:rPr lang="en-US" dirty="0" err="1"/>
              <a:t>Sărmașu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modernizarea</a:t>
            </a:r>
            <a:r>
              <a:rPr lang="en-US" dirty="0"/>
              <a:t> </a:t>
            </a:r>
            <a:r>
              <a:rPr lang="en-US" dirty="0" err="1"/>
              <a:t>spațiului</a:t>
            </a:r>
            <a:r>
              <a:rPr lang="en-US" dirty="0"/>
              <a:t> public urban </a:t>
            </a:r>
            <a:r>
              <a:rPr lang="en-US" dirty="0" err="1"/>
              <a:t>adiacent</a:t>
            </a:r>
            <a:r>
              <a:rPr lang="en-US" dirty="0"/>
              <a:t> – </a:t>
            </a:r>
            <a:r>
              <a:rPr lang="en-US" dirty="0" err="1"/>
              <a:t>etapa</a:t>
            </a:r>
            <a:r>
              <a:rPr lang="en-US" dirty="0"/>
              <a:t> II</a:t>
            </a:r>
            <a:endParaRPr lang="ro-RO" dirty="0"/>
          </a:p>
        </p:txBody>
      </p:sp>
      <p:graphicFrame>
        <p:nvGraphicFramePr>
          <p:cNvPr id="5" name="Substituent conținut 4">
            <a:extLst>
              <a:ext uri="{FF2B5EF4-FFF2-40B4-BE49-F238E27FC236}">
                <a16:creationId xmlns:a16="http://schemas.microsoft.com/office/drawing/2014/main" id="{5ACC6553-E41A-6D33-A645-40C2F0E1AE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1134472"/>
              </p:ext>
            </p:extLst>
          </p:nvPr>
        </p:nvGraphicFramePr>
        <p:xfrm>
          <a:off x="838200" y="1825625"/>
          <a:ext cx="10515600" cy="4166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8894">
                  <a:extLst>
                    <a:ext uri="{9D8B030D-6E8A-4147-A177-3AD203B41FA5}">
                      <a16:colId xmlns:a16="http://schemas.microsoft.com/office/drawing/2014/main" val="1766253104"/>
                    </a:ext>
                  </a:extLst>
                </a:gridCol>
                <a:gridCol w="8246706">
                  <a:extLst>
                    <a:ext uri="{9D8B030D-6E8A-4147-A177-3AD203B41FA5}">
                      <a16:colId xmlns:a16="http://schemas.microsoft.com/office/drawing/2014/main" val="1762286197"/>
                    </a:ext>
                  </a:extLst>
                </a:gridCol>
              </a:tblGrid>
              <a:tr h="345543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ETAPA I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671511"/>
                  </a:ext>
                </a:extLst>
              </a:tr>
              <a:tr h="566021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Valoarea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proiectului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etapa</a:t>
                      </a:r>
                      <a:r>
                        <a:rPr lang="en-GB" sz="1400" b="1" dirty="0"/>
                        <a:t> I</a:t>
                      </a:r>
                      <a:endParaRPr lang="ro-RO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17.903.166,74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34674"/>
                  </a:ext>
                </a:extLst>
              </a:tr>
              <a:tr h="808601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Valoarea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totală</a:t>
                      </a:r>
                      <a:r>
                        <a:rPr lang="en-GB" sz="1400" b="1" dirty="0"/>
                        <a:t> a </a:t>
                      </a:r>
                      <a:r>
                        <a:rPr lang="en-GB" sz="1400" b="1" dirty="0" err="1"/>
                        <a:t>cheltuielilor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eligibile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etapa</a:t>
                      </a:r>
                      <a:r>
                        <a:rPr lang="en-GB" sz="1400" b="1" dirty="0"/>
                        <a:t> I</a:t>
                      </a:r>
                      <a:endParaRPr lang="ro-RO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12.872.314,85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4631928"/>
                  </a:ext>
                </a:extLst>
              </a:tr>
              <a:tr h="808601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Valoarea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totală</a:t>
                      </a:r>
                      <a:r>
                        <a:rPr lang="en-GB" sz="1400" b="1" dirty="0"/>
                        <a:t> a </a:t>
                      </a:r>
                      <a:r>
                        <a:rPr lang="en-GB" sz="1400" b="1" dirty="0" err="1"/>
                        <a:t>contribuției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Uniunii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Europene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etapa</a:t>
                      </a:r>
                      <a:r>
                        <a:rPr lang="en-GB" sz="1400" b="1" dirty="0"/>
                        <a:t> I</a:t>
                      </a:r>
                      <a:endParaRPr lang="ro-RO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10.941.467,62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320698"/>
                  </a:ext>
                </a:extLst>
              </a:tr>
              <a:tr h="808601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Valoarea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totală</a:t>
                      </a:r>
                      <a:r>
                        <a:rPr lang="en-GB" sz="1400" b="1" dirty="0"/>
                        <a:t> a </a:t>
                      </a:r>
                      <a:r>
                        <a:rPr lang="en-GB" sz="1400" b="1" dirty="0" err="1"/>
                        <a:t>cheltuielilor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neeligibile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etapa</a:t>
                      </a:r>
                      <a:r>
                        <a:rPr lang="en-GB" sz="1400" b="1" dirty="0"/>
                        <a:t> I</a:t>
                      </a:r>
                      <a:endParaRPr lang="ro-RO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5.030.851,99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406458"/>
                  </a:ext>
                </a:extLst>
              </a:tr>
              <a:tr h="808601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Valoarea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totală</a:t>
                      </a:r>
                      <a:r>
                        <a:rPr lang="en-GB" sz="1400" b="1" dirty="0"/>
                        <a:t> a </a:t>
                      </a:r>
                      <a:r>
                        <a:rPr lang="en-GB" sz="1400" b="1" dirty="0" err="1"/>
                        <a:t>contribuției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proprii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etapa</a:t>
                      </a:r>
                      <a:r>
                        <a:rPr lang="en-GB" sz="1400" b="1" dirty="0"/>
                        <a:t> I</a:t>
                      </a:r>
                      <a:endParaRPr lang="ro-RO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257.446,30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945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3681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ubstituent conținut 4">
            <a:extLst>
              <a:ext uri="{FF2B5EF4-FFF2-40B4-BE49-F238E27FC236}">
                <a16:creationId xmlns:a16="http://schemas.microsoft.com/office/drawing/2014/main" id="{AEAD8700-0185-DD37-E452-F8A92A2DC0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3843233"/>
              </p:ext>
            </p:extLst>
          </p:nvPr>
        </p:nvGraphicFramePr>
        <p:xfrm>
          <a:off x="858416" y="1825625"/>
          <a:ext cx="10495384" cy="4166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5225">
                  <a:extLst>
                    <a:ext uri="{9D8B030D-6E8A-4147-A177-3AD203B41FA5}">
                      <a16:colId xmlns:a16="http://schemas.microsoft.com/office/drawing/2014/main" val="1766253104"/>
                    </a:ext>
                  </a:extLst>
                </a:gridCol>
                <a:gridCol w="5550159">
                  <a:extLst>
                    <a:ext uri="{9D8B030D-6E8A-4147-A177-3AD203B41FA5}">
                      <a16:colId xmlns:a16="http://schemas.microsoft.com/office/drawing/2014/main" val="1762286197"/>
                    </a:ext>
                  </a:extLst>
                </a:gridCol>
              </a:tblGrid>
              <a:tr h="3455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ETAPA I – </a:t>
                      </a:r>
                      <a:r>
                        <a:rPr lang="en-GB" dirty="0" err="1"/>
                        <a:t>Obiectiv</a:t>
                      </a:r>
                      <a:r>
                        <a:rPr lang="en-GB" dirty="0"/>
                        <a:t> A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ETAPA I – </a:t>
                      </a:r>
                      <a:r>
                        <a:rPr lang="en-GB" dirty="0" err="1"/>
                        <a:t>Obiectiv</a:t>
                      </a:r>
                      <a:r>
                        <a:rPr lang="en-GB" dirty="0"/>
                        <a:t> B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671511"/>
                  </a:ext>
                </a:extLst>
              </a:tr>
              <a:tr h="380042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 realizarea obiectivului A – construirea și dotarea Centrului Recreativ Sărmașu se va înființa primul centru recreativ din orașul Sărmașu unde vor putea fi asigurate următoarele servicii: activități de suport specializat în educare și formare profesională (educație non-formală), asistență și suport specializat în vederea integrării/reintegrării sociale (suport emoțional, ergoterapie), socializare, activități culturale și de petrecere a timpului liber (activități de dezvoltare  a abilităților practice, activități interactive, activități distractive și recreative, jocuri de grup, activități artistice, etc).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Deasemenea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centrul recreativ va fi deservit de un bazin de înot, completat de o sală de fitness și una de gimnastică, o sală de masaj și o zonă de relaxare. Pentru a încuraja activitățile va fi reabilitate și terenul de sport de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langă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centrul recreativ, situat pe același amplasament.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etapa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stadiul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realizare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obiectivului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fost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aproximativ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36%.</a:t>
                      </a:r>
                      <a:endParaRPr lang="ro-RO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o-RO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Pentru modernizarea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spatiului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public urban, se propune prin proiect modernizarea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urmatoarelor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strazi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Str. Dezrobirii,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Dezoribii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-ramura, Viilor,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Basa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Sectia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pompieri, Toamnei, 30 Decembrie, Vasile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Simonis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-ramura,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Fundatura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Crisan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cu o lungime totala de 5.473 m. De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asemenea, prin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activitatile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tip B vor fi modernizate si zonele pietonale aferente acestor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strazi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cu o lungime totala de 6.978 ml.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Suprafat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desfasurata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construita propusa pentru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strazi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este de 51.170 mp.</a:t>
                      </a:r>
                    </a:p>
                    <a:p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 realizarea activităților din categoria B – reabilitarea/modernizarea străzilor adiacente se va asigura îmbunătățirea gradului de atractivitate și accesibilitate a orașului Sărmașu și îmbunătățirea calității vieții populației prin fluidizarea traficului și traversarea localității în condiții de siguranță.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etapa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 au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fost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realizate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integral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activitățile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aferente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obiectivului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B, conform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proiectului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tehnic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avizat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ADR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Centru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o-RO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34674"/>
                  </a:ext>
                </a:extLst>
              </a:tr>
            </a:tbl>
          </a:graphicData>
        </a:graphic>
      </p:graphicFrame>
      <p:sp>
        <p:nvSpPr>
          <p:cNvPr id="3" name="Titlu 1">
            <a:extLst>
              <a:ext uri="{FF2B5EF4-FFF2-40B4-BE49-F238E27FC236}">
                <a16:creationId xmlns:a16="http://schemas.microsoft.com/office/drawing/2014/main" id="{241D1AA7-DCDA-6E53-FC46-ADE72099920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Îmbunătățirea</a:t>
            </a:r>
            <a:r>
              <a:rPr lang="en-US" dirty="0"/>
              <a:t> </a:t>
            </a:r>
            <a:r>
              <a:rPr lang="en-US" dirty="0" err="1"/>
              <a:t>calității</a:t>
            </a:r>
            <a:r>
              <a:rPr lang="en-US" dirty="0"/>
              <a:t> </a:t>
            </a:r>
            <a:r>
              <a:rPr lang="en-US" dirty="0" err="1"/>
              <a:t>vieții</a:t>
            </a:r>
            <a:r>
              <a:rPr lang="en-US" dirty="0"/>
              <a:t> </a:t>
            </a:r>
            <a:r>
              <a:rPr lang="en-US" dirty="0" err="1"/>
              <a:t>populației</a:t>
            </a:r>
            <a:r>
              <a:rPr lang="en-US" dirty="0"/>
              <a:t> din </a:t>
            </a:r>
            <a:r>
              <a:rPr lang="en-US" dirty="0" err="1"/>
              <a:t>Orașul</a:t>
            </a:r>
            <a:r>
              <a:rPr lang="en-US" dirty="0"/>
              <a:t> </a:t>
            </a:r>
            <a:r>
              <a:rPr lang="en-US" dirty="0" err="1"/>
              <a:t>Sărmașu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construirea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dotarea</a:t>
            </a:r>
            <a:r>
              <a:rPr lang="en-US" dirty="0"/>
              <a:t> </a:t>
            </a:r>
            <a:r>
              <a:rPr lang="en-US" dirty="0" err="1"/>
              <a:t>Centrului</a:t>
            </a:r>
            <a:r>
              <a:rPr lang="en-US" dirty="0"/>
              <a:t> </a:t>
            </a:r>
            <a:r>
              <a:rPr lang="en-US" dirty="0" err="1"/>
              <a:t>Recreativ</a:t>
            </a:r>
            <a:r>
              <a:rPr lang="en-US" dirty="0"/>
              <a:t> </a:t>
            </a:r>
            <a:r>
              <a:rPr lang="en-US" dirty="0" err="1"/>
              <a:t>Sărmașu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modernizarea</a:t>
            </a:r>
            <a:r>
              <a:rPr lang="en-US" dirty="0"/>
              <a:t> </a:t>
            </a:r>
            <a:r>
              <a:rPr lang="en-US" dirty="0" err="1"/>
              <a:t>spațiului</a:t>
            </a:r>
            <a:r>
              <a:rPr lang="en-US" dirty="0"/>
              <a:t> public urban </a:t>
            </a:r>
            <a:r>
              <a:rPr lang="en-US" dirty="0" err="1"/>
              <a:t>adiacent</a:t>
            </a:r>
            <a:r>
              <a:rPr lang="en-US" dirty="0"/>
              <a:t> – </a:t>
            </a:r>
            <a:r>
              <a:rPr lang="en-US" dirty="0" err="1"/>
              <a:t>etapa</a:t>
            </a:r>
            <a:r>
              <a:rPr lang="en-US" dirty="0"/>
              <a:t> II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567057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5C83806-6FCB-6C58-30F2-2CB9F3A7BE7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Îmbunătățirea</a:t>
            </a:r>
            <a:r>
              <a:rPr lang="en-US" dirty="0"/>
              <a:t> </a:t>
            </a:r>
            <a:r>
              <a:rPr lang="en-US" dirty="0" err="1"/>
              <a:t>calității</a:t>
            </a:r>
            <a:r>
              <a:rPr lang="en-US" dirty="0"/>
              <a:t> </a:t>
            </a:r>
            <a:r>
              <a:rPr lang="en-US" dirty="0" err="1"/>
              <a:t>vieții</a:t>
            </a:r>
            <a:r>
              <a:rPr lang="en-US" dirty="0"/>
              <a:t> </a:t>
            </a:r>
            <a:r>
              <a:rPr lang="en-US" dirty="0" err="1"/>
              <a:t>populației</a:t>
            </a:r>
            <a:r>
              <a:rPr lang="en-US" dirty="0"/>
              <a:t> din </a:t>
            </a:r>
            <a:r>
              <a:rPr lang="en-US" dirty="0" err="1"/>
              <a:t>Orașul</a:t>
            </a:r>
            <a:r>
              <a:rPr lang="en-US" dirty="0"/>
              <a:t> </a:t>
            </a:r>
            <a:r>
              <a:rPr lang="en-US" dirty="0" err="1"/>
              <a:t>Sărmașu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construirea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dotarea</a:t>
            </a:r>
            <a:r>
              <a:rPr lang="en-US" dirty="0"/>
              <a:t> </a:t>
            </a:r>
            <a:r>
              <a:rPr lang="en-US" dirty="0" err="1"/>
              <a:t>Centrului</a:t>
            </a:r>
            <a:r>
              <a:rPr lang="en-US" dirty="0"/>
              <a:t> </a:t>
            </a:r>
            <a:r>
              <a:rPr lang="en-US" dirty="0" err="1"/>
              <a:t>Recreativ</a:t>
            </a:r>
            <a:r>
              <a:rPr lang="en-US" dirty="0"/>
              <a:t> </a:t>
            </a:r>
            <a:r>
              <a:rPr lang="en-US" dirty="0" err="1"/>
              <a:t>Sărmașu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modernizarea</a:t>
            </a:r>
            <a:r>
              <a:rPr lang="en-US" dirty="0"/>
              <a:t> </a:t>
            </a:r>
            <a:r>
              <a:rPr lang="en-US" dirty="0" err="1"/>
              <a:t>spațiului</a:t>
            </a:r>
            <a:r>
              <a:rPr lang="en-US" dirty="0"/>
              <a:t> public urban </a:t>
            </a:r>
            <a:r>
              <a:rPr lang="en-US" dirty="0" err="1"/>
              <a:t>adiacent</a:t>
            </a:r>
            <a:r>
              <a:rPr lang="en-US" dirty="0"/>
              <a:t> – </a:t>
            </a:r>
            <a:r>
              <a:rPr lang="en-US" dirty="0" err="1"/>
              <a:t>etapa</a:t>
            </a:r>
            <a:r>
              <a:rPr lang="en-US" dirty="0"/>
              <a:t> II</a:t>
            </a:r>
            <a:endParaRPr lang="ro-RO" dirty="0"/>
          </a:p>
        </p:txBody>
      </p:sp>
      <p:graphicFrame>
        <p:nvGraphicFramePr>
          <p:cNvPr id="3" name="Substituent conținut 4">
            <a:extLst>
              <a:ext uri="{FF2B5EF4-FFF2-40B4-BE49-F238E27FC236}">
                <a16:creationId xmlns:a16="http://schemas.microsoft.com/office/drawing/2014/main" id="{E3AD6B14-E3C0-B6BE-8752-6B594E348A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3240383"/>
              </p:ext>
            </p:extLst>
          </p:nvPr>
        </p:nvGraphicFramePr>
        <p:xfrm>
          <a:off x="838200" y="1825625"/>
          <a:ext cx="10515600" cy="4166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8894">
                  <a:extLst>
                    <a:ext uri="{9D8B030D-6E8A-4147-A177-3AD203B41FA5}">
                      <a16:colId xmlns:a16="http://schemas.microsoft.com/office/drawing/2014/main" val="1766253104"/>
                    </a:ext>
                  </a:extLst>
                </a:gridCol>
                <a:gridCol w="8246706">
                  <a:extLst>
                    <a:ext uri="{9D8B030D-6E8A-4147-A177-3AD203B41FA5}">
                      <a16:colId xmlns:a16="http://schemas.microsoft.com/office/drawing/2014/main" val="1762286197"/>
                    </a:ext>
                  </a:extLst>
                </a:gridCol>
              </a:tblGrid>
              <a:tr h="345543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ETAPA II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671511"/>
                  </a:ext>
                </a:extLst>
              </a:tr>
              <a:tr h="566021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Valoarea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proiectului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etapa</a:t>
                      </a:r>
                      <a:r>
                        <a:rPr lang="en-GB" sz="1400" b="1" dirty="0"/>
                        <a:t> I</a:t>
                      </a:r>
                      <a:endParaRPr lang="ro-RO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14.582.450,10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34674"/>
                  </a:ext>
                </a:extLst>
              </a:tr>
              <a:tr h="808601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Valoarea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totală</a:t>
                      </a:r>
                      <a:r>
                        <a:rPr lang="en-GB" sz="1400" b="1" dirty="0"/>
                        <a:t> a </a:t>
                      </a:r>
                      <a:r>
                        <a:rPr lang="en-GB" sz="1400" b="1" dirty="0" err="1"/>
                        <a:t>cheltuielilor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eligibile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etapa</a:t>
                      </a:r>
                      <a:r>
                        <a:rPr lang="en-GB" sz="1400" b="1" dirty="0"/>
                        <a:t> I</a:t>
                      </a:r>
                      <a:endParaRPr lang="ro-RO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8.980.281,60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4631928"/>
                  </a:ext>
                </a:extLst>
              </a:tr>
              <a:tr h="808601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Valoarea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totală</a:t>
                      </a:r>
                      <a:r>
                        <a:rPr lang="en-GB" sz="1400" b="1" dirty="0"/>
                        <a:t> a </a:t>
                      </a:r>
                      <a:r>
                        <a:rPr lang="en-GB" sz="1400" b="1" dirty="0" err="1"/>
                        <a:t>contribuției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Uniunii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Europene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etapa</a:t>
                      </a:r>
                      <a:r>
                        <a:rPr lang="en-GB" sz="1400" b="1" dirty="0"/>
                        <a:t> I</a:t>
                      </a:r>
                      <a:endParaRPr lang="ro-RO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7.633.239,36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320698"/>
                  </a:ext>
                </a:extLst>
              </a:tr>
              <a:tr h="808601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Valoarea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totală</a:t>
                      </a:r>
                      <a:r>
                        <a:rPr lang="en-GB" sz="1400" b="1" dirty="0"/>
                        <a:t> a </a:t>
                      </a:r>
                      <a:r>
                        <a:rPr lang="en-GB" sz="1400" b="1" dirty="0" err="1"/>
                        <a:t>cheltuielilor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neeligibile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etapa</a:t>
                      </a:r>
                      <a:r>
                        <a:rPr lang="en-GB" sz="1400" b="1" dirty="0"/>
                        <a:t> I</a:t>
                      </a:r>
                      <a:endParaRPr lang="ro-RO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5.602.168,50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406458"/>
                  </a:ext>
                </a:extLst>
              </a:tr>
              <a:tr h="808601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Valoarea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totală</a:t>
                      </a:r>
                      <a:r>
                        <a:rPr lang="en-GB" sz="1400" b="1" dirty="0"/>
                        <a:t> a </a:t>
                      </a:r>
                      <a:r>
                        <a:rPr lang="en-GB" sz="1400" b="1" dirty="0" err="1"/>
                        <a:t>contribuției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proprii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etapa</a:t>
                      </a:r>
                      <a:r>
                        <a:rPr lang="en-GB" sz="1400" b="1" dirty="0"/>
                        <a:t> I</a:t>
                      </a:r>
                      <a:endParaRPr lang="ro-RO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179.605,63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945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5963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CFFF677-6EAF-735E-0300-12FA60639D8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Îmbunătățirea</a:t>
            </a:r>
            <a:r>
              <a:rPr lang="en-US" dirty="0"/>
              <a:t> </a:t>
            </a:r>
            <a:r>
              <a:rPr lang="en-US" dirty="0" err="1"/>
              <a:t>calității</a:t>
            </a:r>
            <a:r>
              <a:rPr lang="en-US" dirty="0"/>
              <a:t> </a:t>
            </a:r>
            <a:r>
              <a:rPr lang="en-US" dirty="0" err="1"/>
              <a:t>vieții</a:t>
            </a:r>
            <a:r>
              <a:rPr lang="en-US" dirty="0"/>
              <a:t> </a:t>
            </a:r>
            <a:r>
              <a:rPr lang="en-US" dirty="0" err="1"/>
              <a:t>populației</a:t>
            </a:r>
            <a:r>
              <a:rPr lang="en-US" dirty="0"/>
              <a:t> din </a:t>
            </a:r>
            <a:r>
              <a:rPr lang="en-US" dirty="0" err="1"/>
              <a:t>Orașul</a:t>
            </a:r>
            <a:r>
              <a:rPr lang="en-US" dirty="0"/>
              <a:t> </a:t>
            </a:r>
            <a:r>
              <a:rPr lang="en-US" dirty="0" err="1"/>
              <a:t>Sărmașu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construirea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dotarea</a:t>
            </a:r>
            <a:r>
              <a:rPr lang="en-US" dirty="0"/>
              <a:t> </a:t>
            </a:r>
            <a:r>
              <a:rPr lang="en-US" dirty="0" err="1"/>
              <a:t>Centrului</a:t>
            </a:r>
            <a:r>
              <a:rPr lang="en-US" dirty="0"/>
              <a:t> </a:t>
            </a:r>
            <a:r>
              <a:rPr lang="en-US" dirty="0" err="1"/>
              <a:t>Recreativ</a:t>
            </a:r>
            <a:r>
              <a:rPr lang="en-US" dirty="0"/>
              <a:t> </a:t>
            </a:r>
            <a:r>
              <a:rPr lang="en-US" dirty="0" err="1"/>
              <a:t>Sărmașu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modernizarea</a:t>
            </a:r>
            <a:r>
              <a:rPr lang="en-US" dirty="0"/>
              <a:t> </a:t>
            </a:r>
            <a:r>
              <a:rPr lang="en-US" dirty="0" err="1"/>
              <a:t>spațiului</a:t>
            </a:r>
            <a:r>
              <a:rPr lang="en-US" dirty="0"/>
              <a:t> public urban </a:t>
            </a:r>
            <a:r>
              <a:rPr lang="en-US" dirty="0" err="1"/>
              <a:t>adiacent</a:t>
            </a:r>
            <a:r>
              <a:rPr lang="en-US" dirty="0"/>
              <a:t> – </a:t>
            </a:r>
            <a:r>
              <a:rPr lang="en-US" dirty="0" err="1"/>
              <a:t>etapa</a:t>
            </a:r>
            <a:r>
              <a:rPr lang="en-US" dirty="0"/>
              <a:t> II</a:t>
            </a:r>
            <a:endParaRPr lang="ro-RO" dirty="0"/>
          </a:p>
        </p:txBody>
      </p:sp>
      <p:graphicFrame>
        <p:nvGraphicFramePr>
          <p:cNvPr id="3" name="Substituent conținut 4">
            <a:extLst>
              <a:ext uri="{FF2B5EF4-FFF2-40B4-BE49-F238E27FC236}">
                <a16:creationId xmlns:a16="http://schemas.microsoft.com/office/drawing/2014/main" id="{58C86C4E-F587-E056-A184-A3A07CE492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300954"/>
              </p:ext>
            </p:extLst>
          </p:nvPr>
        </p:nvGraphicFramePr>
        <p:xfrm>
          <a:off x="802433" y="1825627"/>
          <a:ext cx="10551367" cy="159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1208">
                  <a:extLst>
                    <a:ext uri="{9D8B030D-6E8A-4147-A177-3AD203B41FA5}">
                      <a16:colId xmlns:a16="http://schemas.microsoft.com/office/drawing/2014/main" val="1766253104"/>
                    </a:ext>
                  </a:extLst>
                </a:gridCol>
                <a:gridCol w="5550159">
                  <a:extLst>
                    <a:ext uri="{9D8B030D-6E8A-4147-A177-3AD203B41FA5}">
                      <a16:colId xmlns:a16="http://schemas.microsoft.com/office/drawing/2014/main" val="1762286197"/>
                    </a:ext>
                  </a:extLst>
                </a:gridCol>
              </a:tblGrid>
              <a:tr h="2840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ETAPA II – </a:t>
                      </a:r>
                      <a:r>
                        <a:rPr lang="en-GB" dirty="0" err="1"/>
                        <a:t>Obiectiv</a:t>
                      </a:r>
                      <a:r>
                        <a:rPr lang="en-GB" dirty="0"/>
                        <a:t> A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ETAPA II – </a:t>
                      </a:r>
                      <a:r>
                        <a:rPr lang="en-GB" dirty="0" err="1"/>
                        <a:t>Obiectiv</a:t>
                      </a:r>
                      <a:r>
                        <a:rPr lang="en-GB" dirty="0"/>
                        <a:t> B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671511"/>
                  </a:ext>
                </a:extLst>
              </a:tr>
              <a:tr h="1230720"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Finalizarea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construirii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clădirii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Centrului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Recreativ</a:t>
                      </a:r>
                      <a:endParaRPr lang="en-GB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Înființarea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bazinului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înot</a:t>
                      </a:r>
                      <a:endParaRPr lang="en-GB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Finalizarea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reabilitării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terenului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sport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Efectuarea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recepției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terminarea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lucrărilor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și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darea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în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folosința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GB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Nu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este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cazul</a:t>
                      </a:r>
                      <a:endParaRPr lang="ro-RO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34674"/>
                  </a:ext>
                </a:extLst>
              </a:tr>
            </a:tbl>
          </a:graphicData>
        </a:graphic>
      </p:graphicFrame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329C6287-2555-DA83-1F75-A22C81F232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702136"/>
              </p:ext>
            </p:extLst>
          </p:nvPr>
        </p:nvGraphicFramePr>
        <p:xfrm>
          <a:off x="802433" y="3435894"/>
          <a:ext cx="10551368" cy="2800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1208">
                  <a:extLst>
                    <a:ext uri="{9D8B030D-6E8A-4147-A177-3AD203B41FA5}">
                      <a16:colId xmlns:a16="http://schemas.microsoft.com/office/drawing/2014/main" val="3249410275"/>
                    </a:ext>
                  </a:extLst>
                </a:gridCol>
                <a:gridCol w="5550160">
                  <a:extLst>
                    <a:ext uri="{9D8B030D-6E8A-4147-A177-3AD203B41FA5}">
                      <a16:colId xmlns:a16="http://schemas.microsoft.com/office/drawing/2014/main" val="1585197871"/>
                    </a:ext>
                  </a:extLst>
                </a:gridCol>
              </a:tblGrid>
              <a:tr h="423162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BENEFICIARII PROIECTULUI – </a:t>
                      </a:r>
                      <a:r>
                        <a:rPr lang="en-GB" dirty="0" err="1"/>
                        <a:t>Obiectiv</a:t>
                      </a:r>
                      <a:r>
                        <a:rPr lang="en-GB" dirty="0"/>
                        <a:t> A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BENEFICIARII PROIECTULUI – </a:t>
                      </a:r>
                      <a:r>
                        <a:rPr lang="en-GB" dirty="0" err="1"/>
                        <a:t>Obiectiv</a:t>
                      </a:r>
                      <a:r>
                        <a:rPr lang="en-GB" dirty="0"/>
                        <a:t> B</a:t>
                      </a:r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6670599"/>
                  </a:ext>
                </a:extLst>
              </a:tr>
              <a:tr h="2330291">
                <a:tc>
                  <a:txBody>
                    <a:bodyPr/>
                    <a:lstStyle/>
                    <a:p>
                      <a:pPr algn="just"/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Pentru obiectivul specific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activitatilor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tip A, grupul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tinta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este:</a:t>
                      </a:r>
                    </a:p>
                    <a:p>
                      <a:pPr lvl="0" algn="just"/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Toti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locuitorii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orasului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Sarmasu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(7091  persoane) dar si locuitorii din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localitatile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invecinate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deoarece in apropiere nu mai exista alt centru recreativ deservit de bazin de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inot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si teren de sport. Dintre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acesti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beneficiari, un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numar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315 persoane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apartin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categoriilor defavorizate/vulnerabile si un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numar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94 persoane sunt persoane cu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dizabilitati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Accesul la bazinul de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inot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 va face contract cost, la un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pret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modic accesibil si persoanelor din categoria persoanelor defavorizate/vulnerabile. Accesul la centrul recreativ va fi gratuit.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Deasemenea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in cadrul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activitatilor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reabilitare sunt incluse si masuri care permit accesul in incinta centrului recreativ a persoanelor cu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dizabilitati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inclusiv o toaleta special amenajata pentru persoanele cu </a:t>
                      </a:r>
                      <a:r>
                        <a:rPr lang="ro-RO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dizabilitati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Pentru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strazile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din obiectivul specific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activitatilor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tip B, grupul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tinta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este format din:</a:t>
                      </a:r>
                    </a:p>
                    <a:p>
                      <a:pPr lvl="0"/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Toti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locuitorii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orasului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Sarmasu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care vor beneficia de un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spatiu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public urban modernizat,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adica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 </a:t>
                      </a:r>
                      <a:r>
                        <a:rPr lang="ro-RO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numar</a:t>
                      </a:r>
                      <a:r>
                        <a:rPr lang="ro-RO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aproximativ 7000 de persoane.</a:t>
                      </a:r>
                    </a:p>
                    <a:p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116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9918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/>
              <a:t>Vă mulțumim!</a:t>
            </a:r>
            <a:endParaRPr lang="en-US" b="1" dirty="0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839788" y="2829168"/>
            <a:ext cx="3932237" cy="1971433"/>
          </a:xfrm>
        </p:spPr>
        <p:txBody>
          <a:bodyPr/>
          <a:lstStyle/>
          <a:p>
            <a:r>
              <a:rPr lang="ro-RO" dirty="0"/>
              <a:t>Ne găsiți la: </a:t>
            </a:r>
          </a:p>
          <a:p>
            <a:r>
              <a:rPr lang="en-GB" dirty="0" err="1"/>
              <a:t>Telefon</a:t>
            </a:r>
            <a:r>
              <a:rPr lang="en-GB" dirty="0"/>
              <a:t>: 0265.421.855</a:t>
            </a:r>
          </a:p>
          <a:p>
            <a:r>
              <a:rPr lang="en-GB" dirty="0"/>
              <a:t>Fax: 0265.421.018</a:t>
            </a:r>
          </a:p>
          <a:p>
            <a:r>
              <a:rPr lang="en-GB" dirty="0"/>
              <a:t>Email: </a:t>
            </a:r>
            <a:r>
              <a:rPr lang="en-GB" dirty="0">
                <a:hlinkClick r:id="rId2"/>
              </a:rPr>
              <a:t>primaria@sarmasu.ro</a:t>
            </a:r>
            <a:endParaRPr lang="en-GB" dirty="0"/>
          </a:p>
          <a:p>
            <a:r>
              <a:rPr lang="en-GB" dirty="0"/>
              <a:t>Website: www.orasulsarmasu.ro</a:t>
            </a:r>
            <a:endParaRPr lang="ro-RO" dirty="0"/>
          </a:p>
          <a:p>
            <a:endParaRPr lang="ro-RO" dirty="0"/>
          </a:p>
          <a:p>
            <a:endParaRPr lang="en-US" dirty="0"/>
          </a:p>
        </p:txBody>
      </p:sp>
      <p:pic>
        <p:nvPicPr>
          <p:cNvPr id="10" name="Substituent conținut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370" y="2314947"/>
            <a:ext cx="4774834" cy="1390757"/>
          </a:xfrm>
        </p:spPr>
      </p:pic>
    </p:spTree>
    <p:extLst>
      <p:ext uri="{BB962C8B-B14F-4D97-AF65-F5344CB8AC3E}">
        <p14:creationId xmlns:p14="http://schemas.microsoft.com/office/powerpoint/2010/main" val="2998180097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925</Words>
  <Application>Microsoft Office PowerPoint</Application>
  <PresentationFormat>Ecran lat</PresentationFormat>
  <Paragraphs>67</Paragraphs>
  <Slides>7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Temă Office</vt:lpstr>
      <vt:lpstr>Prezentare PowerPoint</vt:lpstr>
      <vt:lpstr>Îmbunătățirea calității vieții populației din Orașul Sărmașu prin construirea și dotarea Centrului Recreativ Sărmașu și modernizarea spațiului public urban adiacent – etapa II</vt:lpstr>
      <vt:lpstr>Îmbunătățirea calității vieții populației din Orașul Sărmașu prin construirea și dotarea Centrului Recreativ Sărmașu și modernizarea spațiului public urban adiacent – etapa II</vt:lpstr>
      <vt:lpstr>Prezentare PowerPoint</vt:lpstr>
      <vt:lpstr>Prezentare PowerPoint</vt:lpstr>
      <vt:lpstr>Prezentare PowerPoint</vt:lpstr>
      <vt:lpstr>Vă mulțumim!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User</dc:creator>
  <cp:lastModifiedBy>Dragan Elvira</cp:lastModifiedBy>
  <cp:revision>8</cp:revision>
  <dcterms:created xsi:type="dcterms:W3CDTF">2023-01-27T10:41:12Z</dcterms:created>
  <dcterms:modified xsi:type="dcterms:W3CDTF">2024-10-18T08:26:17Z</dcterms:modified>
</cp:coreProperties>
</file>